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3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0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5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4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3E64-E4DF-416D-8C0A-9C1CB5E2985B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9F3A-19E7-4B13-B4C5-F8B057919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91" y="258915"/>
            <a:ext cx="10215418" cy="977774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Prototeins</a:t>
            </a:r>
            <a:r>
              <a:rPr lang="en-US" sz="3600" dirty="0" smtClean="0"/>
              <a:t>: A simplified model to study protein folding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7" t="9156" r="45441" b="61808"/>
          <a:stretch/>
        </p:blipFill>
        <p:spPr>
          <a:xfrm>
            <a:off x="1524000" y="1721946"/>
            <a:ext cx="9434209" cy="3162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3868" y="4983806"/>
            <a:ext cx="2535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Brian Hayes, 1998, American Scientist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500582" y="5855855"/>
            <a:ext cx="3783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Presented by: Chaolun Wang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37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Protein folding: 1D to 3D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70" t="29790" r="36600" b="27332"/>
          <a:stretch/>
        </p:blipFill>
        <p:spPr>
          <a:xfrm>
            <a:off x="6873057" y="1468706"/>
            <a:ext cx="3390617" cy="3324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3455" y="4853155"/>
            <a:ext cx="3789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dirty="0" smtClean="0">
                <a:solidFill>
                  <a:srgbClr val="333333"/>
                </a:solidFill>
                <a:effectLst/>
                <a:latin typeface="Helvetica Neue"/>
              </a:rPr>
              <a:t>3D structure of Human Insulin Hexamer</a:t>
            </a:r>
            <a:endParaRPr lang="en-US" sz="1600" dirty="0"/>
          </a:p>
        </p:txBody>
      </p:sp>
      <p:sp>
        <p:nvSpPr>
          <p:cNvPr id="6" name="Right Arrow 5"/>
          <p:cNvSpPr/>
          <p:nvPr/>
        </p:nvSpPr>
        <p:spPr>
          <a:xfrm>
            <a:off x="4715854" y="2856658"/>
            <a:ext cx="1690255" cy="42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3169" y="6569425"/>
            <a:ext cx="33602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0" u="none" strike="noStrike" dirty="0" smtClean="0">
                <a:solidFill>
                  <a:srgbClr val="222222"/>
                </a:solidFill>
                <a:effectLst/>
                <a:latin typeface="Helvetica Neue"/>
              </a:rPr>
              <a:t>Chang, X, 1997, Solution</a:t>
            </a:r>
            <a:r>
              <a:rPr lang="en-US" sz="80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n-US" sz="800" i="0" u="none" strike="noStrike" dirty="0" smtClean="0">
                <a:solidFill>
                  <a:srgbClr val="222222"/>
                </a:solidFill>
                <a:effectLst/>
                <a:latin typeface="Helvetica Neue"/>
              </a:rPr>
              <a:t>structures</a:t>
            </a:r>
            <a:r>
              <a:rPr lang="en-US" sz="800" i="0" dirty="0" smtClean="0">
                <a:solidFill>
                  <a:srgbClr val="333333"/>
                </a:solidFill>
                <a:effectLst/>
                <a:latin typeface="Helvetica Neue"/>
              </a:rPr>
              <a:t> of the </a:t>
            </a:r>
            <a:r>
              <a:rPr lang="en-US" sz="800" i="0" u="none" strike="noStrike" dirty="0" smtClean="0">
                <a:solidFill>
                  <a:srgbClr val="222222"/>
                </a:solidFill>
                <a:effectLst/>
                <a:latin typeface="Helvetica Neue"/>
              </a:rPr>
              <a:t>R6</a:t>
            </a:r>
            <a:r>
              <a:rPr lang="en-US" sz="80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n-US" sz="800" i="0" u="none" strike="noStrike" dirty="0" smtClean="0">
                <a:solidFill>
                  <a:srgbClr val="222222"/>
                </a:solidFill>
                <a:effectLst/>
                <a:latin typeface="Helvetica Neue"/>
              </a:rPr>
              <a:t>human</a:t>
            </a:r>
            <a:r>
              <a:rPr lang="en-US" sz="80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n-US" sz="800" i="0" u="none" strike="noStrike" dirty="0" smtClean="0">
                <a:solidFill>
                  <a:srgbClr val="222222"/>
                </a:solidFill>
                <a:effectLst/>
                <a:latin typeface="Helvetica Neue"/>
              </a:rPr>
              <a:t>insulin</a:t>
            </a:r>
            <a:r>
              <a:rPr lang="en-US" sz="80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n-US" sz="800" i="0" u="none" strike="noStrike" dirty="0" smtClean="0">
                <a:solidFill>
                  <a:srgbClr val="222222"/>
                </a:solidFill>
                <a:effectLst/>
                <a:latin typeface="Helvetica Neue"/>
              </a:rPr>
              <a:t>hexamer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8052585" y="6353981"/>
            <a:ext cx="48213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>
                <a:solidFill>
                  <a:srgbClr val="444444"/>
                </a:solidFill>
                <a:effectLst/>
                <a:latin typeface="inherit"/>
              </a:rPr>
              <a:t>Isaiah, 2010, Insulin biosynthesis, secretion, structure, and structure-activity relationships</a:t>
            </a: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127" t="18946" r="35165" b="25360"/>
          <a:stretch/>
        </p:blipFill>
        <p:spPr>
          <a:xfrm>
            <a:off x="1445490" y="1407784"/>
            <a:ext cx="2803416" cy="31778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5490" y="4793485"/>
            <a:ext cx="276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Primary structures of insulin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706092" y="5553762"/>
            <a:ext cx="7557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Ultimate goal: predict protein structure based on sequence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15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3" y="365125"/>
            <a:ext cx="110814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    Simplified model: dots and lines on graph paper</a:t>
            </a:r>
            <a:endParaRPr lang="en-US" sz="3600" dirty="0"/>
          </a:p>
        </p:txBody>
      </p:sp>
      <p:pic>
        <p:nvPicPr>
          <p:cNvPr id="1026" name="Picture 2" descr="http://www.americanscientist.org/Libraries/images/2003924102124_30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28" y="1760067"/>
            <a:ext cx="5155197" cy="3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97444" y="6550056"/>
            <a:ext cx="1752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Brian Hayes, 1998, American Scientist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832200" y="2426328"/>
            <a:ext cx="47970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Dots: Hydrophobic (</a:t>
            </a:r>
            <a:r>
              <a:rPr lang="en-US" sz="2000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) /Polar (</a:t>
            </a:r>
            <a:r>
              <a:rPr lang="en-US" sz="2000" dirty="0" smtClean="0">
                <a:solidFill>
                  <a:schemeClr val="accent1"/>
                </a:solidFill>
              </a:rPr>
              <a:t>P</a:t>
            </a:r>
            <a:r>
              <a:rPr lang="en-US" sz="2000" dirty="0" smtClean="0"/>
              <a:t>) amino acid </a:t>
            </a:r>
          </a:p>
          <a:p>
            <a:endParaRPr lang="en-US" sz="2000" dirty="0" smtClean="0"/>
          </a:p>
          <a:p>
            <a:r>
              <a:rPr lang="en-US" dirty="0" smtClean="0"/>
              <a:t>Lines: The folding structure of Protein on lattice.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9067779" y="3411214"/>
            <a:ext cx="320666" cy="536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99408" y="3962187"/>
            <a:ext cx="106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Prototein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3" y="365125"/>
            <a:ext cx="110814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Method: Self-Avoidance Algorism</a:t>
            </a:r>
            <a:endParaRPr lang="en-US" sz="3600" dirty="0"/>
          </a:p>
        </p:txBody>
      </p:sp>
      <p:pic>
        <p:nvPicPr>
          <p:cNvPr id="1026" name="Picture 2" descr="http://www.americanscientist.org/Libraries/images/2003924102124_30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28" y="1760067"/>
            <a:ext cx="5155197" cy="3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97444" y="6550056"/>
            <a:ext cx="1752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Brian Hayes, 1998, American Scientist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823147" y="2163777"/>
            <a:ext cx="50387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Generate all possible sequences of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</a:p>
          <a:p>
            <a:r>
              <a:rPr lang="en-US" dirty="0"/>
              <a:t> </a:t>
            </a:r>
            <a:r>
              <a:rPr lang="en-US" dirty="0" smtClean="0"/>
              <a:t>        (such as 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HH</a:t>
            </a:r>
            <a:r>
              <a:rPr lang="en-US" dirty="0" smtClean="0">
                <a:solidFill>
                  <a:schemeClr val="accent1"/>
                </a:solidFill>
              </a:rPr>
              <a:t>PPP</a:t>
            </a:r>
            <a:r>
              <a:rPr lang="en-US" dirty="0" smtClean="0"/>
              <a:t> if number of dots is 6)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2</a:t>
            </a:r>
            <a:r>
              <a:rPr lang="en-US" baseline="30000" dirty="0" smtClean="0"/>
              <a:t>r </a:t>
            </a:r>
            <a:r>
              <a:rPr lang="en-US" dirty="0"/>
              <a:t> </a:t>
            </a:r>
            <a:r>
              <a:rPr lang="en-US" dirty="0" smtClean="0"/>
              <a:t>possibilities for protein of length r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smtClean="0"/>
              <a:t>Generate all possible </a:t>
            </a:r>
            <a:r>
              <a:rPr lang="en-US" dirty="0" err="1" smtClean="0"/>
              <a:t>foldings</a:t>
            </a:r>
            <a:r>
              <a:rPr lang="en-US" dirty="0" smtClean="0"/>
              <a:t> of each sequence:</a:t>
            </a:r>
          </a:p>
          <a:p>
            <a:r>
              <a:rPr lang="en-US" dirty="0"/>
              <a:t> </a:t>
            </a:r>
            <a:r>
              <a:rPr lang="en-US" dirty="0" smtClean="0"/>
              <a:t>      self-avoiding walk</a:t>
            </a:r>
          </a:p>
          <a:p>
            <a:endParaRPr lang="en-US" dirty="0"/>
          </a:p>
          <a:p>
            <a:r>
              <a:rPr lang="en-US" dirty="0" smtClean="0"/>
              <a:t>        2.6</a:t>
            </a:r>
            <a:r>
              <a:rPr lang="en-US" baseline="30000" dirty="0" smtClean="0"/>
              <a:t>r -1</a:t>
            </a:r>
            <a:r>
              <a:rPr lang="en-US" dirty="0" smtClean="0"/>
              <a:t> possibilities for protein of length r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35186" y="5580097"/>
            <a:ext cx="3494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Total possibilities : (2.6</a:t>
            </a:r>
            <a:r>
              <a:rPr lang="en-US" sz="2000" baseline="30000" dirty="0" smtClean="0"/>
              <a:t>r -1 </a:t>
            </a:r>
            <a:r>
              <a:rPr lang="en-US" sz="2000" dirty="0" smtClean="0"/>
              <a:t>) *(2</a:t>
            </a:r>
            <a:r>
              <a:rPr lang="en-US" sz="2000" baseline="30000" dirty="0" smtClean="0"/>
              <a:t>r</a:t>
            </a:r>
            <a:r>
              <a:rPr lang="en-US" sz="2000" dirty="0" smtClean="0"/>
              <a:t>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3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3" y="365125"/>
            <a:ext cx="110814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makes a lifelike protein?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297444" y="6550056"/>
            <a:ext cx="1752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Brian Hayes, 1998, American Scientist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935186" y="2172830"/>
            <a:ext cx="50096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Have lowest Gibbs free energy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In this case: maximized number of </a:t>
            </a:r>
            <a:r>
              <a:rPr lang="en-US" dirty="0" smtClean="0">
                <a:solidFill>
                  <a:srgbClr val="FF0000"/>
                </a:solidFill>
              </a:rPr>
              <a:t>H-H</a:t>
            </a:r>
            <a:r>
              <a:rPr lang="en-US" dirty="0" smtClean="0"/>
              <a:t> contacts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240" t="5010" r="30943" b="56442"/>
          <a:stretch/>
        </p:blipFill>
        <p:spPr>
          <a:xfrm>
            <a:off x="965294" y="1924930"/>
            <a:ext cx="6051373" cy="3855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82" y="2542161"/>
            <a:ext cx="88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Good</a:t>
            </a:r>
          </a:p>
          <a:p>
            <a:r>
              <a:rPr lang="en-US" dirty="0" smtClean="0"/>
              <a:t> folding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396612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Random</a:t>
            </a:r>
          </a:p>
          <a:p>
            <a:r>
              <a:rPr lang="en-US" dirty="0" smtClean="0"/>
              <a:t> folding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3" y="365125"/>
            <a:ext cx="110814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makes a lifelike protein?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297444" y="6550056"/>
            <a:ext cx="1752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Brian Hayes, 1998, American Scientist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935186" y="2172830"/>
            <a:ext cx="50096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Have lowest Gibbs free energy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In this case: maximized number of </a:t>
            </a:r>
            <a:r>
              <a:rPr lang="en-US" dirty="0" smtClean="0">
                <a:solidFill>
                  <a:srgbClr val="FF0000"/>
                </a:solidFill>
              </a:rPr>
              <a:t>H-H</a:t>
            </a:r>
            <a:r>
              <a:rPr lang="en-US" dirty="0" smtClean="0"/>
              <a:t> contacts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26378"/>
            <a:ext cx="88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folding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8126" y="604750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pic>
        <p:nvPicPr>
          <p:cNvPr id="11" name="Picture 2" descr="http://www.americanscientist.org/Libraries/images/2003924101533_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22" y="1861264"/>
            <a:ext cx="4952561" cy="37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0404" y="5714177"/>
            <a:ext cx="36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                                     High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95873" y="5898843"/>
            <a:ext cx="11497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8088" y="2089201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Compact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76354" y="2598345"/>
            <a:ext cx="0" cy="2498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8088" y="5131400"/>
            <a:ext cx="91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Relaxed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87905" y="4450770"/>
            <a:ext cx="5461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Spectrum of all possible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foldings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of nine-bead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prototeins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3" y="365125"/>
            <a:ext cx="110814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makes a lifelike protein?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297444" y="6550056"/>
            <a:ext cx="1752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Brian Hayes, 1998, American Scientist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935186" y="2172830"/>
            <a:ext cx="4582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Stability: Same sequence -&gt; Same structure</a:t>
            </a:r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r>
              <a:rPr lang="en-US" dirty="0" smtClean="0"/>
              <a:t>       In this case: Have a unique best folding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907" t="5194" r="37793" b="57333"/>
          <a:stretch/>
        </p:blipFill>
        <p:spPr>
          <a:xfrm>
            <a:off x="1656785" y="1690688"/>
            <a:ext cx="4363769" cy="42058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47311" y="5413973"/>
            <a:ext cx="2145671" cy="172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6"/>
          </p:cNvCxnSpPr>
          <p:nvPr/>
        </p:nvCxnSpPr>
        <p:spPr>
          <a:xfrm>
            <a:off x="6092982" y="5499981"/>
            <a:ext cx="407406" cy="13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0388" y="5324367"/>
            <a:ext cx="128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folding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3" y="365125"/>
            <a:ext cx="110814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Problems to be solved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32506" y="1690688"/>
            <a:ext cx="10148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Modeling protein folding is computationally taxing:   :(2.6</a:t>
            </a:r>
            <a:r>
              <a:rPr lang="en-US" sz="2000" baseline="30000" dirty="0" smtClean="0"/>
              <a:t>r -1 </a:t>
            </a:r>
            <a:r>
              <a:rPr lang="en-US" sz="2000" dirty="0" smtClean="0"/>
              <a:t>) *(2</a:t>
            </a:r>
            <a:r>
              <a:rPr lang="en-US" sz="2000" baseline="30000" dirty="0" smtClean="0"/>
              <a:t>r</a:t>
            </a:r>
            <a:r>
              <a:rPr lang="en-US" sz="2000" dirty="0" smtClean="0"/>
              <a:t> ) possibilities</a:t>
            </a:r>
          </a:p>
          <a:p>
            <a:r>
              <a:rPr lang="en-US" sz="2000" dirty="0" smtClean="0"/>
              <a:t>       Protein length: 20                  Possibilities:  20,000,000,000,000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This problem is NP-complete, can only be solved by brute-force computation until now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2.  If protein folding is hard how do proteins do it?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95050" y="2199993"/>
            <a:ext cx="715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350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inherit</vt:lpstr>
      <vt:lpstr>Segoe UI</vt:lpstr>
      <vt:lpstr>verdana</vt:lpstr>
      <vt:lpstr>Office Theme</vt:lpstr>
      <vt:lpstr>Prototeins: A simplified model to study protein folding</vt:lpstr>
      <vt:lpstr>Protein folding: 1D to 3D</vt:lpstr>
      <vt:lpstr>    Simplified model: dots and lines on graph paper</vt:lpstr>
      <vt:lpstr>Method: Self-Avoidance Algorism</vt:lpstr>
      <vt:lpstr>What makes a lifelike protein?</vt:lpstr>
      <vt:lpstr>What makes a lifelike protein?</vt:lpstr>
      <vt:lpstr>What makes a lifelike protein?</vt:lpstr>
      <vt:lpstr>Problems to be solved</vt:lpstr>
    </vt:vector>
  </TitlesOfParts>
  <Company>FSU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Prototeins: A simplified model to study protein folding</dc:title>
  <dc:creator>Wang, Chaolun</dc:creator>
  <cp:lastModifiedBy>Wang, Chaolun</cp:lastModifiedBy>
  <cp:revision>15</cp:revision>
  <dcterms:created xsi:type="dcterms:W3CDTF">2015-08-29T14:20:44Z</dcterms:created>
  <dcterms:modified xsi:type="dcterms:W3CDTF">2015-08-29T16:22:21Z</dcterms:modified>
</cp:coreProperties>
</file>