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82E23F6-814F-4D60-A424-66655BA4BF66}">
  <a:tblStyle styleId="{B82E23F6-814F-4D60-A424-66655BA4BF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6E6E6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6E6E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3225" lIns="86475" spcFirstLastPara="1" rIns="86475" wrap="square" tIns="43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Shape 8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Shape 8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Shape 8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TeraGrid'06</a:t>
            </a:r>
            <a:endParaRPr/>
          </a:p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2006</a:t>
            </a:r>
            <a:endParaRPr/>
          </a:p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Catlett (cec@uchicago.edu)</a:t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Shape 8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Shape 8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Shape 8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Shape 8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Shape 8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350498" y="0"/>
            <a:ext cx="73362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3651278" y="620588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350498" y="0"/>
            <a:ext cx="7336300" cy="117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3651278" y="6205889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3651278" y="6205889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/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3651278" y="620588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223375" cy="116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-6743" y="-4840"/>
            <a:ext cx="1176337" cy="118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638" y="6248400"/>
            <a:ext cx="9229725" cy="762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223500" cy="11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-6743" y="-4839"/>
            <a:ext cx="1176300" cy="11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637" y="6248400"/>
            <a:ext cx="9229800" cy="762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  <p:sldLayoutId id="2147483656" r:id="rId5"/>
    <p:sldLayoutId id="2147483657" r:id="rId6"/>
    <p:sldLayoutId id="2147483658" r:id="rId7"/>
    <p:sldLayoutId id="214748365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arc.vt.edu/blueridge" TargetMode="External"/><Relationship Id="rId4" Type="http://schemas.openxmlformats.org/officeDocument/2006/relationships/hyperlink" Target="http://www.arc.vt.edu/newriver" TargetMode="External"/><Relationship Id="rId5" Type="http://schemas.openxmlformats.org/officeDocument/2006/relationships/hyperlink" Target="https://secure.hosting.vt.edu/www.arc.vt.edu/computing/dragonstooth/" TargetMode="External"/><Relationship Id="rId6" Type="http://schemas.openxmlformats.org/officeDocument/2006/relationships/hyperlink" Target="https://secure.hosting.vt.edu/www.arc.vt.edu/computing/dragonstooth/" TargetMode="External"/><Relationship Id="rId7" Type="http://schemas.openxmlformats.org/officeDocument/2006/relationships/hyperlink" Target="https://secure.hosting.vt.edu/www.arc.vt.edu/computing/dragonstooth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rc.vt.edu/newriver" TargetMode="External"/><Relationship Id="rId4" Type="http://schemas.openxmlformats.org/officeDocument/2006/relationships/hyperlink" Target="https://secure.hosting.vt.edu/www.arc.vt.edu/computing/dragonstooth/" TargetMode="External"/><Relationship Id="rId5" Type="http://schemas.openxmlformats.org/officeDocument/2006/relationships/hyperlink" Target="http://www.arc.vt.edu/blueridge" TargetMode="External"/><Relationship Id="rId6" Type="http://schemas.openxmlformats.org/officeDocument/2006/relationships/hyperlink" Target="http://www.arc.vt.edu/blueridge" TargetMode="External"/><Relationship Id="rId7" Type="http://schemas.openxmlformats.org/officeDocument/2006/relationships/hyperlink" Target="http://www.arc.vt.edu/blueridg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arc.vt.edu/storage#home" TargetMode="External"/><Relationship Id="rId4" Type="http://schemas.openxmlformats.org/officeDocument/2006/relationships/hyperlink" Target="http://www.arc.vt.edu/storage#wor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arc.vt.edu/storage#archive" TargetMode="External"/><Relationship Id="rId4" Type="http://schemas.openxmlformats.org/officeDocument/2006/relationships/hyperlink" Target="http://www.arc.vt.edu/storage#tmpdir" TargetMode="External"/><Relationship Id="rId5" Type="http://schemas.openxmlformats.org/officeDocument/2006/relationships/hyperlink" Target="http://www.arc.vt.edu/storage#tmpf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arc.vt.edu/" TargetMode="External"/><Relationship Id="rId4" Type="http://schemas.openxmlformats.org/officeDocument/2006/relationships/hyperlink" Target="http://www.arc.vt.edu/hpc" TargetMode="External"/><Relationship Id="rId5" Type="http://schemas.openxmlformats.org/officeDocument/2006/relationships/hyperlink" Target="http://www.arc.vt.edu/newusers" TargetMode="External"/><Relationship Id="rId6" Type="http://schemas.openxmlformats.org/officeDocument/2006/relationships/hyperlink" Target="http://www.arc.vt.edu/faq" TargetMode="External"/><Relationship Id="rId7" Type="http://schemas.openxmlformats.org/officeDocument/2006/relationships/hyperlink" Target="http://www.arc.vt.edu/unix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newriver.arc.vt.edu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arc.vt.edu/allocation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jpg"/><Relationship Id="rId4" Type="http://schemas.openxmlformats.org/officeDocument/2006/relationships/image" Target="../media/image8.jpg"/><Relationship Id="rId5" Type="http://schemas.openxmlformats.org/officeDocument/2006/relationships/image" Target="../media/image12.pn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arc.vt.edu/faq#interactive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www.arc.vt.edu/newriver" TargetMode="External"/><Relationship Id="rId4" Type="http://schemas.openxmlformats.org/officeDocument/2006/relationships/hyperlink" Target="http://www.arc.vt.edu/dragonstooth" TargetMode="External"/><Relationship Id="rId5" Type="http://schemas.openxmlformats.org/officeDocument/2006/relationships/hyperlink" Target="http://www.arc.vt.edu/blueridge" TargetMode="External"/><Relationship Id="rId6" Type="http://schemas.openxmlformats.org/officeDocument/2006/relationships/hyperlink" Target="http://www.arc.vt.edu/huckleberry-user-guide" TargetMode="External"/><Relationship Id="rId7" Type="http://schemas.openxmlformats.org/officeDocument/2006/relationships/hyperlink" Target="http://www.arc.vt.edu/huckleberry-user-guide" TargetMode="External"/><Relationship Id="rId8" Type="http://schemas.openxmlformats.org/officeDocument/2006/relationships/hyperlink" Target="http://www.arc.vt.edu/resources/hpc/ithaca.php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://www.arc.vt.edu" TargetMode="External"/><Relationship Id="rId4" Type="http://schemas.openxmlformats.org/officeDocument/2006/relationships/hyperlink" Target="http://www.arc.vt.edu/hpc" TargetMode="External"/><Relationship Id="rId10" Type="http://schemas.openxmlformats.org/officeDocument/2006/relationships/hyperlink" Target="http://www.arc.vt.edu/scheduler" TargetMode="External"/><Relationship Id="rId9" Type="http://schemas.openxmlformats.org/officeDocument/2006/relationships/hyperlink" Target="http://www.arc.vt.edu/modules" TargetMode="External"/><Relationship Id="rId5" Type="http://schemas.openxmlformats.org/officeDocument/2006/relationships/hyperlink" Target="http://www.arc.vt.edu/storage" TargetMode="External"/><Relationship Id="rId6" Type="http://schemas.openxmlformats.org/officeDocument/2006/relationships/hyperlink" Target="http://www.arc.vt.edu/newusers" TargetMode="External"/><Relationship Id="rId7" Type="http://schemas.openxmlformats.org/officeDocument/2006/relationships/hyperlink" Target="http://www.arc.vt.edu/faq" TargetMode="External"/><Relationship Id="rId8" Type="http://schemas.openxmlformats.org/officeDocument/2006/relationships/hyperlink" Target="http://www.arc.vt.edu/unix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arc.v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ARC Systems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1371600" y="3491675"/>
            <a:ext cx="64008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rPr lang="en-US"/>
              <a:t>Presenter Name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Research Computing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Division of 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 Goals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the use of computing and visualization in VT research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 resource acquisition, maintenance, and support for research community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to facilitate usage of resources and minimize barriers to entry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and participate in research collaborations between departments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2936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414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VP for Research Computing: Terry Herdman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1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HPC: Terry Herdman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41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Visualization: Nicholas Polys</a:t>
            </a:r>
            <a:endParaRPr/>
          </a:p>
          <a:p>
            <a:pPr indent="-1041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Scientists </a:t>
            </a:r>
            <a:endParaRPr/>
          </a:p>
          <a:p>
            <a:pPr indent="-95884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Burkhardt</a:t>
            </a:r>
            <a:endParaRPr/>
          </a:p>
          <a:p>
            <a:pPr indent="-95884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 Krometis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884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McClure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884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Srijith Rajamohan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883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Settlage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884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Ahmed Ibrahim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 (Continued)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Administrators (UAS)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Strickler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Akers</a:t>
            </a:r>
            <a:endParaRPr/>
          </a:p>
          <a:p>
            <a:pPr indent="-1079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Solutions Architects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Brandon Sawyers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 Snapp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Manager: Alana Romanella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Support GRAs: Mai Dahshan, </a:t>
            </a:r>
            <a:r>
              <a:rPr lang="en-US"/>
              <a:t>Negin Forouzesh, 	Xiaolong Li.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Personnel (Continued)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&amp; Software Engineers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Nathan Liles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Computational Resources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2174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NewRiver</a:t>
            </a:r>
            <a:endParaRPr/>
          </a:p>
          <a:p>
            <a:pPr indent="-69850" lvl="1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targeting data-Intensive problems </a:t>
            </a:r>
            <a:endParaRPr/>
          </a:p>
          <a:p>
            <a:pPr indent="-101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DragonsTooth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1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jobs that don't require low latency interconnect i.e. pleasingly parallel </a:t>
            </a:r>
            <a:endParaRPr/>
          </a:p>
          <a:p>
            <a:pPr indent="-69850" lvl="1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running, e.g. 30 day wall time</a:t>
            </a:r>
            <a:endParaRPr/>
          </a:p>
          <a:p>
            <a:pPr indent="-63500" lvl="0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Ridge</a:t>
            </a:r>
            <a:endParaRPr/>
          </a:p>
          <a:p>
            <a:pPr indent="-69850" lvl="1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scale cluster equipped with Intel Xeon Phi Co-Processors</a:t>
            </a:r>
            <a:endParaRPr/>
          </a:p>
          <a:p>
            <a:pPr indent="-101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Cascades – large general compute with GPU nodes</a:t>
            </a:r>
            <a:endParaRPr/>
          </a:p>
          <a:p>
            <a:pPr indent="-101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Huckleberry - Machine Learning cluster 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based access (bring your user story)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 Resources</a:t>
            </a:r>
            <a:endParaRPr/>
          </a:p>
        </p:txBody>
      </p:sp>
      <p:graphicFrame>
        <p:nvGraphicFramePr>
          <p:cNvPr id="182" name="Shape 182"/>
          <p:cNvGraphicFramePr/>
          <p:nvPr/>
        </p:nvGraphicFramePr>
        <p:xfrm>
          <a:off x="472812" y="12353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1562050"/>
                <a:gridCol w="1519700"/>
                <a:gridCol w="798500"/>
                <a:gridCol w="2241525"/>
                <a:gridCol w="2076575"/>
              </a:tblGrid>
              <a:tr h="51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System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Usage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Nodes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Node Description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Special Features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97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BlueRidge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Large-scale CPU, MIC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408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16 cores, 64 GB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(2× Intel Sandy Bridge)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260 Intel Xeon Phi 4 K40 GPU</a:t>
                      </a:r>
                      <a:br>
                        <a:rPr lang="en-US" sz="1800" u="none" cap="none" strike="noStrike"/>
                      </a:br>
                      <a:r>
                        <a:rPr lang="en-US" sz="1800" u="none" cap="none" strike="noStrike"/>
                        <a:t>18 128GB nodes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10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NewRiver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Large-scale, Data Intensive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n-US" sz="1800" u="none" cap="none" strike="noStrike"/>
                        <a:t>134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24 cores, 128 GB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(2× Intel Haswell)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8 K80 GPGPU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16 “big data” nodes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24 512GB nodes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2 3TB nodes 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40 P100 nodes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87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DragonsTooth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Pleasingly parallel, long jobs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24 cores, 256 GB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(2× Intel Haswell)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2TB SSD local storage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30 day walltime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87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Huckleberry</a:t>
                      </a:r>
                      <a:endParaRPr sz="1800" u="sng" cap="none" strike="noStrike">
                        <a:solidFill>
                          <a:schemeClr val="hlink"/>
                        </a:solidFill>
                        <a:hlinkClick r:id="rId7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DeepLearning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Power 8, 256 GB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(2x IBM “Minsky S822LC)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4xP100 / Node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NVLink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Computational Resources</a:t>
            </a:r>
            <a:endParaRPr/>
          </a:p>
        </p:txBody>
      </p:sp>
      <p:graphicFrame>
        <p:nvGraphicFramePr>
          <p:cNvPr id="188" name="Shape 188"/>
          <p:cNvGraphicFramePr/>
          <p:nvPr/>
        </p:nvGraphicFramePr>
        <p:xfrm>
          <a:off x="1494074" y="11990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1051375"/>
                <a:gridCol w="1051375"/>
                <a:gridCol w="1051375"/>
                <a:gridCol w="1051375"/>
                <a:gridCol w="10513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Name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NewRiver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DragonsTooth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BlueRidge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Huckleberry</a:t>
                      </a:r>
                      <a:endParaRPr sz="1200" u="sng" cap="none" strike="noStrike">
                        <a:solidFill>
                          <a:schemeClr val="hlink"/>
                        </a:solidFill>
                        <a:hlinkClick r:id="rId7"/>
                      </a:endParaRPr>
                    </a:p>
                  </a:txBody>
                  <a:tcPr marT="12700" marB="0" marR="12700" marL="12700" anchor="ctr"/>
                </a:tc>
              </a:tr>
              <a:tr h="545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Key Features, Uses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Scalable CPU, Data Intensive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Pleasingly parallel, long running jobs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Scalable CPU or MIC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DeepLearning</a:t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Available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August 2015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August 2016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March 2013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Supt 2017</a:t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545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Theoretical Peak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(TFlops/s)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152.6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.806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398.7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Nodes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134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48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408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14</a:t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Cores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3,288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576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6,528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Cores/Node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16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723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Accelerators/Coprocessors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Calibri"/>
                        <a:buNone/>
                      </a:pPr>
                      <a:r>
                        <a:rPr lang="en-US" sz="1200" u="none" cap="none" strike="noStrike"/>
                        <a:t>8 Nvidia K80 GPU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N/A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260 Intel Xeon Phi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8 Nvidia K40 GPU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/>
                        <a:t>56 Nvidia P100 GPUs</a:t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Memory Size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34.4 TB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12.3 TB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27.3 TB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Memory/Core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5.3 GB*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10.6 GB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4 GB*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Memory/Node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128 GB*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256 GB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cap="none" strike="noStrike"/>
                        <a:t>64 GB*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/>
                        <a:t>512</a:t>
                      </a:r>
                      <a:r>
                        <a:rPr lang="en-US" sz="1200" u="none" cap="none" strike="noStrike"/>
                        <a:t> GB</a:t>
                      </a:r>
                      <a:endParaRPr sz="1200" u="none" cap="none" strike="noStrike"/>
                    </a:p>
                  </a:txBody>
                  <a:tcPr marT="12700" marB="0" marR="12700" marL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NewRiver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533400" y="11412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134 Nodes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3,288 Cores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34.4 TB Memory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EDR InfiniBand (IB) Interconnect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Data-intensive, large-memory, visualization, and GPGPU special-purpose hardware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K80 GPGPU 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“big data” nodes 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24 512GB nodes 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3TB nodes 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dual P100 nodes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NewRiver Nodes</a:t>
            </a:r>
            <a:endParaRPr/>
          </a:p>
        </p:txBody>
      </p:sp>
      <p:graphicFrame>
        <p:nvGraphicFramePr>
          <p:cNvPr id="200" name="Shape 200"/>
          <p:cNvGraphicFramePr/>
          <p:nvPr/>
        </p:nvGraphicFramePr>
        <p:xfrm>
          <a:off x="441956" y="1396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1263075"/>
                <a:gridCol w="572600"/>
                <a:gridCol w="1130900"/>
                <a:gridCol w="1378400"/>
                <a:gridCol w="705650"/>
                <a:gridCol w="1062675"/>
                <a:gridCol w="1162075"/>
                <a:gridCol w="1204825"/>
              </a:tblGrid>
              <a:tr h="51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Description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#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Hosts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CPU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Cores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Memory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Local Disk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Other Features</a:t>
                      </a:r>
                      <a:endParaRPr/>
                    </a:p>
                  </a:txBody>
                  <a:tcPr marT="12700" marB="0" marR="12700" marL="12700" anchor="ctr"/>
                </a:tc>
              </a:tr>
              <a:tr h="69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General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100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nr027-nr126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 x E5-2680 v3 (Haswell)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128 GB, 2133 MHz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1.8 TB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2700" marB="0" marR="12700" marL="12700" anchor="ctr"/>
                </a:tc>
              </a:tr>
              <a:tr h="69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GPU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nr019-nr026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 x E5-2680 v3 (Haswell)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512 GB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3.6 TB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(2 x 1.8 TB)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NVIDIA K80 GPU</a:t>
                      </a:r>
                      <a:endParaRPr/>
                    </a:p>
                  </a:txBody>
                  <a:tcPr marT="12700" marB="0" marR="12700" marL="12700" anchor="ctr"/>
                </a:tc>
              </a:tr>
              <a:tr h="69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I/O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16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nr003-nr018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 x E5-2680 v3 (Haswell)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512 GB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43.2 TB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(24 x 1.8 TB)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2x 200 GB SSD</a:t>
                      </a:r>
                      <a:endParaRPr/>
                    </a:p>
                  </a:txBody>
                  <a:tcPr marT="12700" marB="0" marR="12700" marL="12700" anchor="ctr"/>
                </a:tc>
              </a:tr>
              <a:tr h="897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Large Memory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nr001-nr002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4 x E7-4890 v2 (Ivy Bridge)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60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3 TB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10.8 TB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(6 x 1.8 TB)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2700" marB="0" marR="12700" marL="12700" anchor="ctr"/>
                </a:tc>
              </a:tr>
              <a:tr h="110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Interactive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newriver1-newriver8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 x E5-2680 v3 (Haswell)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256 GB</a:t>
                      </a:r>
                      <a:endParaRPr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2700" marB="0" marR="12700" marL="127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u="none" cap="none" strike="noStrike"/>
                        <a:t>NVIDIA K1200 GPU</a:t>
                      </a:r>
                      <a:endParaRPr/>
                    </a:p>
                  </a:txBody>
                  <a:tcPr marT="12700" marB="0" marR="12700" marL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Resources</a:t>
            </a:r>
            <a:endParaRPr/>
          </a:p>
        </p:txBody>
      </p:sp>
      <p:graphicFrame>
        <p:nvGraphicFramePr>
          <p:cNvPr id="206" name="Shape 206"/>
          <p:cNvGraphicFramePr/>
          <p:nvPr/>
        </p:nvGraphicFramePr>
        <p:xfrm>
          <a:off x="488437" y="1396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1171200"/>
                <a:gridCol w="1171200"/>
                <a:gridCol w="1171200"/>
                <a:gridCol w="1171200"/>
                <a:gridCol w="1171200"/>
                <a:gridCol w="1171200"/>
                <a:gridCol w="1171200"/>
              </a:tblGrid>
              <a:tr h="51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Name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Intent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File System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Environment Variable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Per User Maximum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Data Lifespan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Available On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69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Home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Long-term storage of files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GPFS (NewRiver) NFS (Other)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$HOME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500 GB (NewRiver) 100 GB (Other)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Unlimited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Login and Compute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69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Group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Shared Data Storage for Research Groups 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GPFS (NewRiver)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$GROUP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10 TB Free per faculty researcher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Unlimited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Login and Compute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187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Work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Fast I/O, Temporary storage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GPFS (NewRiver) Lustre (BlueRidge)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GPFS (Other)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$WORK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20 TB (NewRiver) 14 TB (Other)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3 million files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120 days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Login and Compute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latin typeface="Calibri"/>
                <a:ea typeface="Calibri"/>
                <a:cs typeface="Calibri"/>
                <a:sym typeface="Calibri"/>
              </a:rPr>
              <a:t>Before We Start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79650"/>
            <a:ext cx="8229600" cy="4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in</a:t>
            </a:r>
            <a:endParaRPr/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account if necessary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Users: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MobaXterm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PuTTY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Web Interface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600"/>
              <a:t>          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ETX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newriver.arc.vt.edu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450" y="2319350"/>
            <a:ext cx="4579850" cy="30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Resources (continued)</a:t>
            </a:r>
            <a:endParaRPr/>
          </a:p>
        </p:txBody>
      </p:sp>
      <p:graphicFrame>
        <p:nvGraphicFramePr>
          <p:cNvPr id="212" name="Shape 212"/>
          <p:cNvGraphicFramePr/>
          <p:nvPr/>
        </p:nvGraphicFramePr>
        <p:xfrm>
          <a:off x="488437" y="1396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1171200"/>
                <a:gridCol w="1171200"/>
                <a:gridCol w="1171200"/>
                <a:gridCol w="1171200"/>
                <a:gridCol w="1171200"/>
                <a:gridCol w="1171200"/>
                <a:gridCol w="1171200"/>
              </a:tblGrid>
              <a:tr h="73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Name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Intent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File System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Environment Variable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Per User Maximum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Data Lifespan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Available On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1349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Archive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Long-term storage for infrequently-accessed files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CXFS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$ARCHIVE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Unlimited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Login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112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Local Scratch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Local disk (hard drives)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$TMPDIR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Size of node hard drive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Length of Job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Compute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  <a:tr h="1385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Memory (tmpfs)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Very fast I/O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Memory (RAM)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$TMPFS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Size of node memory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Length of Job</a:t>
                      </a:r>
                      <a:endParaRPr/>
                    </a:p>
                  </a:txBody>
                  <a:tcPr marT="47625" marB="47625" marR="95250" marL="952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u="none" cap="none" strike="noStrike"/>
                        <a:t>Compute Nodes</a:t>
                      </a:r>
                      <a:endParaRPr/>
                    </a:p>
                  </a:txBody>
                  <a:tcPr marT="47625" marB="47625" marR="95250" marL="952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Visualization Resources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VisCube: 3D </a:t>
            </a:r>
            <a:r>
              <a:rPr lang="en-US"/>
              <a:t>immersive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environment with three 10′ by 10′ walls and a floor of 1920×1920 stereo projection screens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DeepSix: Six tiled monitors with combined resolution of 7680×3200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ROVR Stereo Wall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AISB Stereo Wall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 with ARC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ARC’s system specifications and choose the right system(s) for you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Specialty software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an account online the Advanced Research Computing website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your account is ready, you will receive confirmation from ARC’s system administrators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533400" y="11412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Website: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Compute Resources &amp; Documentation: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http://www.arc.vt.edu/hpc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Users Guide: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http://www.arc.vt.edu/newusers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Asked Questions: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http://www.arc.vt.edu/faq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Introduction: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http://www.arc.vt.edu/unix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In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via SSH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Mac/Linux have built-in client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need to download client (e.g. PuTTY)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Shape 243"/>
          <p:cNvGraphicFramePr/>
          <p:nvPr/>
        </p:nvGraphicFramePr>
        <p:xfrm>
          <a:off x="623452" y="32096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2978725"/>
                <a:gridCol w="4918350"/>
              </a:tblGrid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System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Login Address (xxx.arc.vt.edu)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NewRiver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newriver1 to newriver8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Dragonstooth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dragonstooth1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BlueRidge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blueridge1 or blueridge2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HokieSpeed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hokiespeed1 or hokiespeed2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HokieOne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hokieone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Browser-based Access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 to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http://newriver.arc.vt.edu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Xterm: Opens an SSH session with X11 forwarding (but faster)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profiles: VisIt, ParaView, Matlab, Allinea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your own!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SYSTEM</a:t>
            </a:r>
            <a:endParaRPr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Allocations</a:t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“System unit” (roughly, core-hour) account that tracks system usage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Applies only to NewRiver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BlueRidge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http://www.arc.vt.edu/allocations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System: Goals</a:t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 projects that use ARC systems and document how resources are being used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computational resources are allocated appropriately based on needs 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Research: Provide computational resources for your research lab 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Instructional: System access for courses or other training events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Today’s goals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ARC</a:t>
            </a:r>
            <a:endParaRPr/>
          </a:p>
          <a:p>
            <a:pPr indent="-635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overview of HPC today</a:t>
            </a:r>
            <a:endParaRPr/>
          </a:p>
          <a:p>
            <a:pPr indent="-635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overview of VT-HPC resources</a:t>
            </a:r>
            <a:endParaRPr/>
          </a:p>
          <a:p>
            <a:pPr indent="-635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Familiarize audience with interacting with VT-ARC systems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Eligibility</a:t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qualify for an allocation, you must meet at least one of the following: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Ph.D. level researcher (post-docs qualify)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an employee of Virginia Tech and the PI for research computing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an employee of Virginia Tech and the co-PI for a research project led by non-VT PI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Application Process</a:t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research project in ARC database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grants and publications associated with project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allocation request using the web-based interface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review may take several days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may be added to run jobs against your allocation once it has been approved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Tiers</a:t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allocations fall into three tiers: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200,000 system units (SUs)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word abstract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200,000 to 1 million SUs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page justification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1 million SUs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page justification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Allocation Management</a:t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Web-based: 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Dashboard -&gt; Projects -&gt; Allocations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units allocated/remaining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Add/remove users</a:t>
            </a:r>
            <a:endParaRPr/>
          </a:p>
          <a:p>
            <a:pPr indent="-88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line: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name and membership: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glsaccount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size and amount remaining: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gbalance -h -a &lt;name&gt;</a:t>
            </a:r>
            <a:endParaRPr/>
          </a:p>
          <a:p>
            <a:pPr indent="-82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Usage (by job):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gstatement -h -a &lt;name&gt;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ENVIRONMENT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Consistent Environment</a:t>
            </a:r>
            <a:endParaRPr/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 (CentOS)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locations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module tree for system tools and applications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19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are used to set the PATH and other environment variables</a:t>
            </a:r>
            <a:endParaRPr/>
          </a:p>
          <a:p>
            <a:pPr indent="-12192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provide the environment for building and running applications</a:t>
            </a:r>
            <a:endParaRPr/>
          </a:p>
          <a:p>
            <a:pPr indent="-109855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compiler vendors (Intel vs GCC) and versions</a:t>
            </a:r>
            <a:endParaRPr/>
          </a:p>
          <a:p>
            <a:pPr indent="-109855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software stacks: MPI implementations and versions</a:t>
            </a:r>
            <a:endParaRPr/>
          </a:p>
          <a:p>
            <a:pPr indent="-109855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applications and their versions</a:t>
            </a:r>
            <a:endParaRPr/>
          </a:p>
          <a:p>
            <a:pPr indent="-12192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application is built with a certain compiler and a certain software stack (MPI, CUDA) </a:t>
            </a:r>
            <a:endParaRPr/>
          </a:p>
          <a:p>
            <a:pPr indent="-109855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for software stack, compiler, applications</a:t>
            </a:r>
            <a:endParaRPr/>
          </a:p>
          <a:p>
            <a:pPr indent="-12192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loads the modules associated with an application, compiler, or software stack </a:t>
            </a:r>
            <a:endParaRPr/>
          </a:p>
          <a:p>
            <a:pPr indent="-109855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can be loaded in job scripts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 commands</a:t>
            </a:r>
            <a:endParaRPr/>
          </a:p>
        </p:txBody>
      </p:sp>
      <p:graphicFrame>
        <p:nvGraphicFramePr>
          <p:cNvPr id="316" name="Shape 316"/>
          <p:cNvGraphicFramePr/>
          <p:nvPr/>
        </p:nvGraphicFramePr>
        <p:xfrm>
          <a:off x="723900" y="1351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3836325"/>
                <a:gridCol w="3859875"/>
              </a:tblGrid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Command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Result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List options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list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List loaded modules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avail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List available modules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load &lt;module&gt;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Add a module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unload &lt;module&gt;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Remove a module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swap &lt;mod1&gt; &lt;mod2&gt;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Swap two modules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help &lt;module&gt;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Module environment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show &lt;module&gt;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Module description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spider &lt;module&gt;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Search modules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reset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Reset to default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purge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/>
                        <a:t>Unload all modules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Modules</a:t>
            </a:r>
            <a:endParaRPr/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modules depend on: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compiler (eg. Intel, gcc) and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MPI stack selected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Defaults: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BlueRidge: Intel + mvapich2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NewRiver, DragonsTooth: none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Hierarchical Module Structure</a:t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97" y="2291926"/>
            <a:ext cx="7667100" cy="272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I Pursue HPC?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Necessity: Are local resources insufficient to meet your needs?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large jobs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many jobs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data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Convenience: Do you have collaborators?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projects between different entities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mechanisms for data sharing</a:t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SUBMISSION &amp; MONITORING</a:t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System overview</a:t>
            </a:r>
            <a:endParaRPr b="1"/>
          </a:p>
        </p:txBody>
      </p:sp>
      <p:cxnSp>
        <p:nvCxnSpPr>
          <p:cNvPr id="342" name="Shape 342"/>
          <p:cNvCxnSpPr/>
          <p:nvPr/>
        </p:nvCxnSpPr>
        <p:spPr>
          <a:xfrm flipH="1" rot="10800000">
            <a:off x="1815918" y="3305996"/>
            <a:ext cx="388200" cy="4368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Shape 343"/>
          <p:cNvSpPr/>
          <p:nvPr/>
        </p:nvSpPr>
        <p:spPr>
          <a:xfrm>
            <a:off x="4367322" y="2536650"/>
            <a:ext cx="700200" cy="547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</a:t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5511372" y="2106150"/>
            <a:ext cx="970500" cy="547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1</a:t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2814325" y="2647600"/>
            <a:ext cx="1331100" cy="1830060"/>
          </a:xfrm>
          <a:prstGeom prst="cloud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</a:t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651371" y="2422185"/>
            <a:ext cx="5961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712025" y="2315837"/>
            <a:ext cx="1462752" cy="1071468"/>
          </a:xfrm>
          <a:prstGeom prst="cloud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VT Campus</a:t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33475" y="3618937"/>
            <a:ext cx="1462752" cy="1071468"/>
          </a:xfrm>
          <a:prstGeom prst="cloud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Off- Campus</a:t>
            </a:r>
            <a:endParaRPr/>
          </a:p>
        </p:txBody>
      </p:sp>
      <p:cxnSp>
        <p:nvCxnSpPr>
          <p:cNvPr id="349" name="Shape 349"/>
          <p:cNvCxnSpPr/>
          <p:nvPr/>
        </p:nvCxnSpPr>
        <p:spPr>
          <a:xfrm flipH="1" rot="10800000">
            <a:off x="1518050" y="3209000"/>
            <a:ext cx="388200" cy="4368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Shape 350"/>
          <p:cNvSpPr txBox="1"/>
          <p:nvPr/>
        </p:nvSpPr>
        <p:spPr>
          <a:xfrm>
            <a:off x="1580425" y="3278447"/>
            <a:ext cx="700200" cy="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VPN</a:t>
            </a:r>
            <a:endParaRPr b="1"/>
          </a:p>
        </p:txBody>
      </p:sp>
      <p:cxnSp>
        <p:nvCxnSpPr>
          <p:cNvPr id="351" name="Shape 351"/>
          <p:cNvCxnSpPr>
            <a:endCxn id="343" idx="1"/>
          </p:cNvCxnSpPr>
          <p:nvPr/>
        </p:nvCxnSpPr>
        <p:spPr>
          <a:xfrm flipH="1" rot="10800000">
            <a:off x="4055022" y="2810400"/>
            <a:ext cx="312300" cy="14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Shape 352"/>
          <p:cNvSpPr/>
          <p:nvPr/>
        </p:nvSpPr>
        <p:spPr>
          <a:xfrm>
            <a:off x="5511372" y="2773025"/>
            <a:ext cx="970500" cy="547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2</a:t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511372" y="3439900"/>
            <a:ext cx="970500" cy="547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3</a:t>
            </a: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5643072" y="3881325"/>
            <a:ext cx="5961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511372" y="4630050"/>
            <a:ext cx="970500" cy="547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 N</a:t>
            </a:r>
            <a:endParaRPr/>
          </a:p>
        </p:txBody>
      </p:sp>
      <p:cxnSp>
        <p:nvCxnSpPr>
          <p:cNvPr id="356" name="Shape 356"/>
          <p:cNvCxnSpPr>
            <a:stCxn id="343" idx="3"/>
            <a:endCxn id="344" idx="1"/>
          </p:cNvCxnSpPr>
          <p:nvPr/>
        </p:nvCxnSpPr>
        <p:spPr>
          <a:xfrm flipH="1" rot="10800000">
            <a:off x="5067522" y="2379900"/>
            <a:ext cx="444000" cy="430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Shape 357"/>
          <p:cNvCxnSpPr>
            <a:stCxn id="343" idx="3"/>
            <a:endCxn id="352" idx="1"/>
          </p:cNvCxnSpPr>
          <p:nvPr/>
        </p:nvCxnSpPr>
        <p:spPr>
          <a:xfrm>
            <a:off x="5067522" y="2810400"/>
            <a:ext cx="444000" cy="236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Shape 358"/>
          <p:cNvCxnSpPr>
            <a:stCxn id="343" idx="3"/>
            <a:endCxn id="353" idx="1"/>
          </p:cNvCxnSpPr>
          <p:nvPr/>
        </p:nvCxnSpPr>
        <p:spPr>
          <a:xfrm>
            <a:off x="5067522" y="2810400"/>
            <a:ext cx="444000" cy="903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Shape 359"/>
          <p:cNvCxnSpPr>
            <a:stCxn id="343" idx="3"/>
            <a:endCxn id="355" idx="1"/>
          </p:cNvCxnSpPr>
          <p:nvPr/>
        </p:nvCxnSpPr>
        <p:spPr>
          <a:xfrm>
            <a:off x="5067522" y="2810400"/>
            <a:ext cx="444000" cy="2093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572" y="2952550"/>
            <a:ext cx="1785651" cy="11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7174447" y="2698125"/>
            <a:ext cx="11673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 sz="1200"/>
              <a:t> /home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   /work</a:t>
            </a:r>
            <a:endParaRPr sz="1200"/>
          </a:p>
        </p:txBody>
      </p:sp>
      <p:cxnSp>
        <p:nvCxnSpPr>
          <p:cNvPr id="362" name="Shape 362"/>
          <p:cNvCxnSpPr>
            <a:stCxn id="344" idx="3"/>
            <a:endCxn id="361" idx="1"/>
          </p:cNvCxnSpPr>
          <p:nvPr/>
        </p:nvCxnSpPr>
        <p:spPr>
          <a:xfrm>
            <a:off x="6481872" y="2379900"/>
            <a:ext cx="692700" cy="87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Shape 363"/>
          <p:cNvCxnSpPr>
            <a:stCxn id="352" idx="3"/>
            <a:endCxn id="361" idx="1"/>
          </p:cNvCxnSpPr>
          <p:nvPr/>
        </p:nvCxnSpPr>
        <p:spPr>
          <a:xfrm>
            <a:off x="6481872" y="3046775"/>
            <a:ext cx="692700" cy="209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Shape 364"/>
          <p:cNvCxnSpPr>
            <a:stCxn id="353" idx="3"/>
            <a:endCxn id="361" idx="1"/>
          </p:cNvCxnSpPr>
          <p:nvPr/>
        </p:nvCxnSpPr>
        <p:spPr>
          <a:xfrm flipH="1" rot="10800000">
            <a:off x="6481872" y="3256150"/>
            <a:ext cx="692700" cy="457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Shape 365"/>
          <p:cNvCxnSpPr>
            <a:stCxn id="355" idx="3"/>
            <a:endCxn id="361" idx="1"/>
          </p:cNvCxnSpPr>
          <p:nvPr/>
        </p:nvCxnSpPr>
        <p:spPr>
          <a:xfrm flipH="1" rot="10800000">
            <a:off x="6481872" y="3256200"/>
            <a:ext cx="692700" cy="1647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Shape 366"/>
          <p:cNvSpPr/>
          <p:nvPr/>
        </p:nvSpPr>
        <p:spPr>
          <a:xfrm>
            <a:off x="4769072" y="3084150"/>
            <a:ext cx="2897523" cy="2324588"/>
          </a:xfrm>
          <a:custGeom>
            <a:pathLst>
              <a:path extrusionOk="0" h="43552" w="83460">
                <a:moveTo>
                  <a:pt x="83460" y="16636"/>
                </a:moveTo>
                <a:cubicBezTo>
                  <a:pt x="77486" y="27392"/>
                  <a:pt x="67833" y="37907"/>
                  <a:pt x="56010" y="41314"/>
                </a:cubicBezTo>
                <a:cubicBezTo>
                  <a:pt x="43102" y="45034"/>
                  <a:pt x="28055" y="44054"/>
                  <a:pt x="15805" y="38541"/>
                </a:cubicBezTo>
                <a:cubicBezTo>
                  <a:pt x="8634" y="35313"/>
                  <a:pt x="7244" y="24730"/>
                  <a:pt x="6377" y="16914"/>
                </a:cubicBezTo>
                <a:cubicBezTo>
                  <a:pt x="5712" y="10925"/>
                  <a:pt x="1905" y="5716"/>
                  <a:pt x="0" y="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25" y="2692660"/>
            <a:ext cx="700200" cy="58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Cluster System Architecture</a:t>
            </a:r>
            <a:endParaRPr/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Shape 375"/>
          <p:cNvGrpSpPr/>
          <p:nvPr/>
        </p:nvGrpSpPr>
        <p:grpSpPr>
          <a:xfrm>
            <a:off x="437987" y="1040552"/>
            <a:ext cx="8321723" cy="5049554"/>
            <a:chOff x="298712" y="671831"/>
            <a:chExt cx="8843382" cy="5441631"/>
          </a:xfrm>
        </p:grpSpPr>
        <p:cxnSp>
          <p:nvCxnSpPr>
            <p:cNvPr id="376" name="Shape 376"/>
            <p:cNvCxnSpPr>
              <a:stCxn id="377" idx="1"/>
              <a:endCxn id="378" idx="1"/>
            </p:cNvCxnSpPr>
            <p:nvPr/>
          </p:nvCxnSpPr>
          <p:spPr>
            <a:xfrm flipH="1" rot="10800000">
              <a:off x="461962" y="1385725"/>
              <a:ext cx="615300" cy="1379700"/>
            </a:xfrm>
            <a:prstGeom prst="bentConnector5">
              <a:avLst>
                <a:gd fmla="val -90789" name="adj1"/>
                <a:gd fmla="val 96593" name="adj2"/>
                <a:gd fmla="val 111336" name="adj3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79" name="Shape 379"/>
            <p:cNvSpPr/>
            <p:nvPr/>
          </p:nvSpPr>
          <p:spPr>
            <a:xfrm>
              <a:off x="7315200" y="5381625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7467600" y="5245100"/>
              <a:ext cx="66674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GigE</a:t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15200" y="5610225"/>
              <a:ext cx="76199" cy="152399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7467600" y="5500687"/>
              <a:ext cx="117474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InfiniBand</a:t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7239000" y="5275262"/>
              <a:ext cx="1828800" cy="838200"/>
            </a:xfrm>
            <a:prstGeom prst="rect">
              <a:avLst/>
            </a:prstGeom>
            <a:noFill/>
            <a:ln cap="flat" cmpd="sng" w="9525">
              <a:solidFill>
                <a:srgbClr val="4F81B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7315200" y="5930900"/>
              <a:ext cx="76199" cy="152399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6793239" y="2448601"/>
              <a:ext cx="990599" cy="696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InfiniBand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Switch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Hierarchy</a:t>
              </a: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1201671" y="5276891"/>
              <a:ext cx="2457449" cy="563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I/O Nodes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WORK File System</a:t>
              </a: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 rot="-5400000">
              <a:off x="5089525" y="3049217"/>
              <a:ext cx="488949" cy="486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388" name="Shape 388"/>
            <p:cNvSpPr txBox="1"/>
            <p:nvPr/>
          </p:nvSpPr>
          <p:spPr>
            <a:xfrm rot="-5400000">
              <a:off x="1709738" y="4573218"/>
              <a:ext cx="488949" cy="486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304800" y="671831"/>
              <a:ext cx="1544636" cy="714374"/>
            </a:xfrm>
            <a:custGeom>
              <a:pathLst>
                <a:path extrusionOk="0" h="120000" w="120000">
                  <a:moveTo>
                    <a:pt x="10827" y="39888"/>
                  </a:moveTo>
                  <a:cubicBezTo>
                    <a:pt x="4672" y="40755"/>
                    <a:pt x="-5" y="47850"/>
                    <a:pt x="-5" y="56316"/>
                  </a:cubicBezTo>
                  <a:cubicBezTo>
                    <a:pt x="-5" y="62177"/>
                    <a:pt x="2272" y="67605"/>
                    <a:pt x="5966" y="70566"/>
                  </a:cubicBezTo>
                  <a:lnTo>
                    <a:pt x="5905" y="70377"/>
                  </a:lnTo>
                  <a:cubicBezTo>
                    <a:pt x="3805" y="73427"/>
                    <a:pt x="2633" y="77444"/>
                    <a:pt x="2633" y="81611"/>
                  </a:cubicBezTo>
                  <a:cubicBezTo>
                    <a:pt x="2638" y="90694"/>
                    <a:pt x="8061" y="98055"/>
                    <a:pt x="14750" y="98055"/>
                  </a:cubicBezTo>
                  <a:cubicBezTo>
                    <a:pt x="15216" y="98055"/>
                    <a:pt x="15688" y="98016"/>
                    <a:pt x="16161" y="97938"/>
                  </a:cubicBezTo>
                  <a:lnTo>
                    <a:pt x="16094" y="98050"/>
                  </a:lnTo>
                  <a:cubicBezTo>
                    <a:pt x="19916" y="107155"/>
                    <a:pt x="27016" y="112772"/>
                    <a:pt x="34705" y="112772"/>
                  </a:cubicBezTo>
                  <a:cubicBezTo>
                    <a:pt x="38594" y="112772"/>
                    <a:pt x="42416" y="111327"/>
                    <a:pt x="45750" y="108588"/>
                  </a:cubicBezTo>
                  <a:lnTo>
                    <a:pt x="45716" y="108611"/>
                  </a:lnTo>
                  <a:cubicBezTo>
                    <a:pt x="49194" y="115716"/>
                    <a:pt x="55044" y="119977"/>
                    <a:pt x="61311" y="119977"/>
                  </a:cubicBezTo>
                  <a:cubicBezTo>
                    <a:pt x="69572" y="119977"/>
                    <a:pt x="76866" y="112594"/>
                    <a:pt x="79261" y="101800"/>
                  </a:cubicBezTo>
                  <a:lnTo>
                    <a:pt x="79277" y="101944"/>
                  </a:lnTo>
                  <a:cubicBezTo>
                    <a:pt x="81833" y="104111"/>
                    <a:pt x="84777" y="105255"/>
                    <a:pt x="87788" y="105255"/>
                  </a:cubicBezTo>
                  <a:cubicBezTo>
                    <a:pt x="96611" y="105255"/>
                    <a:pt x="103788" y="95583"/>
                    <a:pt x="103855" y="83583"/>
                  </a:cubicBezTo>
                  <a:lnTo>
                    <a:pt x="103827" y="83527"/>
                  </a:lnTo>
                  <a:cubicBezTo>
                    <a:pt x="113094" y="81722"/>
                    <a:pt x="119983" y="70916"/>
                    <a:pt x="119983" y="58177"/>
                  </a:cubicBezTo>
                  <a:cubicBezTo>
                    <a:pt x="119983" y="52533"/>
                    <a:pt x="118611" y="47050"/>
                    <a:pt x="116088" y="42572"/>
                  </a:cubicBezTo>
                  <a:lnTo>
                    <a:pt x="116050" y="42561"/>
                  </a:lnTo>
                  <a:cubicBezTo>
                    <a:pt x="116838" y="40044"/>
                    <a:pt x="117250" y="37338"/>
                    <a:pt x="117250" y="34600"/>
                  </a:cubicBezTo>
                  <a:cubicBezTo>
                    <a:pt x="117250" y="25488"/>
                    <a:pt x="112772" y="17500"/>
                    <a:pt x="106327" y="15105"/>
                  </a:cubicBezTo>
                  <a:lnTo>
                    <a:pt x="106377" y="15066"/>
                  </a:lnTo>
                  <a:cubicBezTo>
                    <a:pt x="105222" y="6344"/>
                    <a:pt x="99627" y="-5"/>
                    <a:pt x="93100" y="-5"/>
                  </a:cubicBezTo>
                  <a:cubicBezTo>
                    <a:pt x="89133" y="-5"/>
                    <a:pt x="85372" y="2366"/>
                    <a:pt x="82805" y="6472"/>
                  </a:cubicBezTo>
                  <a:lnTo>
                    <a:pt x="82827" y="6500"/>
                  </a:lnTo>
                  <a:cubicBezTo>
                    <a:pt x="80538" y="2400"/>
                    <a:pt x="76972" y="-5"/>
                    <a:pt x="73188" y="-5"/>
                  </a:cubicBezTo>
                  <a:cubicBezTo>
                    <a:pt x="68594" y="-5"/>
                    <a:pt x="64388" y="3538"/>
                    <a:pt x="62338" y="9138"/>
                  </a:cubicBezTo>
                  <a:lnTo>
                    <a:pt x="62383" y="9411"/>
                  </a:lnTo>
                  <a:cubicBezTo>
                    <a:pt x="59611" y="5688"/>
                    <a:pt x="55877" y="3605"/>
                    <a:pt x="51988" y="3605"/>
                  </a:cubicBezTo>
                  <a:cubicBezTo>
                    <a:pt x="46511" y="3605"/>
                    <a:pt x="41477" y="7727"/>
                    <a:pt x="38905" y="14322"/>
                  </a:cubicBezTo>
                  <a:lnTo>
                    <a:pt x="38861" y="14455"/>
                  </a:lnTo>
                  <a:cubicBezTo>
                    <a:pt x="35983" y="12161"/>
                    <a:pt x="32711" y="10950"/>
                    <a:pt x="29377" y="10950"/>
                  </a:cubicBezTo>
                  <a:cubicBezTo>
                    <a:pt x="19016" y="10955"/>
                    <a:pt x="10622" y="22383"/>
                    <a:pt x="10622" y="36483"/>
                  </a:cubicBezTo>
                  <a:cubicBezTo>
                    <a:pt x="10616" y="37633"/>
                    <a:pt x="10677" y="38783"/>
                    <a:pt x="10788" y="39922"/>
                  </a:cubicBezTo>
                  <a:close/>
                </a:path>
                <a:path extrusionOk="0" fill="none" h="120000" w="120000">
                  <a:moveTo>
                    <a:pt x="5966" y="70566"/>
                  </a:moveTo>
                  <a:cubicBezTo>
                    <a:pt x="7816" y="72050"/>
                    <a:pt x="9922" y="72827"/>
                    <a:pt x="12066" y="72827"/>
                  </a:cubicBezTo>
                  <a:cubicBezTo>
                    <a:pt x="12377" y="72827"/>
                    <a:pt x="12694" y="72816"/>
                    <a:pt x="13005" y="72783"/>
                  </a:cubicBezTo>
                </a:path>
                <a:path extrusionOk="0" fill="none" h="120000" w="120000">
                  <a:moveTo>
                    <a:pt x="16161" y="97938"/>
                  </a:moveTo>
                  <a:cubicBezTo>
                    <a:pt x="17216" y="97772"/>
                    <a:pt x="18250" y="97416"/>
                    <a:pt x="19238" y="96883"/>
                  </a:cubicBezTo>
                </a:path>
                <a:path extrusionOk="0" fill="none" h="120000" w="120000">
                  <a:moveTo>
                    <a:pt x="43861" y="103777"/>
                  </a:moveTo>
                  <a:cubicBezTo>
                    <a:pt x="44350" y="105472"/>
                    <a:pt x="44972" y="107094"/>
                    <a:pt x="45716" y="108611"/>
                  </a:cubicBezTo>
                </a:path>
                <a:path extrusionOk="0" fill="none" h="120000" w="120000">
                  <a:moveTo>
                    <a:pt x="79261" y="101800"/>
                  </a:moveTo>
                  <a:cubicBezTo>
                    <a:pt x="79644" y="100072"/>
                    <a:pt x="79888" y="98294"/>
                    <a:pt x="80000" y="96500"/>
                  </a:cubicBezTo>
                </a:path>
                <a:path extrusionOk="0" fill="none" h="120000" w="120000">
                  <a:moveTo>
                    <a:pt x="103855" y="83583"/>
                  </a:moveTo>
                  <a:cubicBezTo>
                    <a:pt x="103855" y="83522"/>
                    <a:pt x="103861" y="83466"/>
                    <a:pt x="103861" y="83405"/>
                  </a:cubicBezTo>
                  <a:cubicBezTo>
                    <a:pt x="103861" y="75044"/>
                    <a:pt x="100350" y="67422"/>
                    <a:pt x="94827" y="63761"/>
                  </a:cubicBezTo>
                </a:path>
                <a:path extrusionOk="0" fill="none" h="120000" w="120000">
                  <a:moveTo>
                    <a:pt x="112027" y="49994"/>
                  </a:moveTo>
                  <a:cubicBezTo>
                    <a:pt x="113772" y="47972"/>
                    <a:pt x="115144" y="45427"/>
                    <a:pt x="116050" y="42561"/>
                  </a:cubicBezTo>
                </a:path>
                <a:path extrusionOk="0" fill="none" h="120000" w="120000">
                  <a:moveTo>
                    <a:pt x="106588" y="18577"/>
                  </a:moveTo>
                  <a:cubicBezTo>
                    <a:pt x="106588" y="18488"/>
                    <a:pt x="106594" y="18405"/>
                    <a:pt x="106594" y="18316"/>
                  </a:cubicBezTo>
                  <a:cubicBezTo>
                    <a:pt x="106594" y="17227"/>
                    <a:pt x="106522" y="16138"/>
                    <a:pt x="106377" y="15066"/>
                  </a:cubicBezTo>
                </a:path>
                <a:path extrusionOk="0" fill="none" h="120000" w="120000">
                  <a:moveTo>
                    <a:pt x="82805" y="6472"/>
                  </a:moveTo>
                  <a:cubicBezTo>
                    <a:pt x="81966" y="7822"/>
                    <a:pt x="81272" y="9327"/>
                    <a:pt x="80750" y="10950"/>
                  </a:cubicBezTo>
                </a:path>
                <a:path extrusionOk="0" fill="none" h="120000" w="120000">
                  <a:moveTo>
                    <a:pt x="62338" y="9138"/>
                  </a:moveTo>
                  <a:cubicBezTo>
                    <a:pt x="61888" y="10366"/>
                    <a:pt x="61555" y="11661"/>
                    <a:pt x="61338" y="13000"/>
                  </a:cubicBezTo>
                </a:path>
                <a:path extrusionOk="0" fill="none" h="120000" w="120000">
                  <a:moveTo>
                    <a:pt x="42472" y="18200"/>
                  </a:moveTo>
                  <a:cubicBezTo>
                    <a:pt x="41383" y="16755"/>
                    <a:pt x="40172" y="15500"/>
                    <a:pt x="38861" y="14455"/>
                  </a:cubicBezTo>
                </a:path>
                <a:path extrusionOk="0" fill="none" h="120000" w="120000">
                  <a:moveTo>
                    <a:pt x="10788" y="39922"/>
                  </a:moveTo>
                  <a:cubicBezTo>
                    <a:pt x="10922" y="41255"/>
                    <a:pt x="11133" y="42572"/>
                    <a:pt x="11422" y="438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61962" y="2212975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1371600" y="1524000"/>
              <a:ext cx="1414463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Login Nodes</a:t>
              </a:r>
              <a:endParaRPr/>
            </a:p>
          </p:txBody>
        </p:sp>
        <p:pic>
          <p:nvPicPr>
            <p:cNvPr descr="pedge_2650_front_314xvar" id="391" name="Shape 3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3862" y="1828800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Shape 392"/>
            <p:cNvSpPr/>
            <p:nvPr/>
          </p:nvSpPr>
          <p:spPr>
            <a:xfrm>
              <a:off x="463550" y="1982788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463550" y="2176463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4" name="Shape 394"/>
            <p:cNvCxnSpPr>
              <a:stCxn id="393" idx="1"/>
              <a:endCxn id="378" idx="1"/>
            </p:cNvCxnSpPr>
            <p:nvPr/>
          </p:nvCxnSpPr>
          <p:spPr>
            <a:xfrm flipH="1" rot="10800000">
              <a:off x="463550" y="1385663"/>
              <a:ext cx="613800" cy="867000"/>
            </a:xfrm>
            <a:prstGeom prst="bentConnector5">
              <a:avLst>
                <a:gd fmla="val -90987" name="adj1"/>
                <a:gd fmla="val 128913" name="adj2"/>
                <a:gd fmla="val 111369" name="adj3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95" name="Shape 395"/>
            <p:cNvSpPr txBox="1"/>
            <p:nvPr/>
          </p:nvSpPr>
          <p:spPr>
            <a:xfrm>
              <a:off x="615950" y="1905000"/>
              <a:ext cx="647700" cy="66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50"/>
                <a:buFont typeface="Times New Roman"/>
                <a:buNone/>
              </a:pPr>
              <a:r>
                <a:rPr b="0" i="0" lang="en-US" sz="1800" u="none" cap="none" strike="noStrike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1600" u="none" cap="none" strike="noStrike">
                  <a:solidFill>
                    <a:srgbClr val="DDDDD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2950</a:t>
              </a:r>
              <a:endParaRPr/>
            </a:p>
          </p:txBody>
        </p:sp>
        <p:pic>
          <p:nvPicPr>
            <p:cNvPr descr="ibirx" id="396" name="Shape 3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800" y="4126958"/>
              <a:ext cx="696913" cy="1904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dge_2650_front_314xvar" id="397" name="Shape 3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3862" y="2346325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Shape 398"/>
            <p:cNvSpPr txBox="1"/>
            <p:nvPr/>
          </p:nvSpPr>
          <p:spPr>
            <a:xfrm>
              <a:off x="1362075" y="3068015"/>
              <a:ext cx="1438275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Home Server</a:t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61962" y="2689225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Shape 39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35052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opspin_90" id="400" name="Shape 40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24132" y="1317625"/>
              <a:ext cx="1401234" cy="525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Shape 4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800" y="20574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Shape 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08498" y="1066800"/>
              <a:ext cx="1663700" cy="102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3" name="Shape 403"/>
            <p:cNvCxnSpPr/>
            <p:nvPr/>
          </p:nvCxnSpPr>
          <p:spPr>
            <a:xfrm>
              <a:off x="6172200" y="1581150"/>
              <a:ext cx="647700" cy="0"/>
            </a:xfrm>
            <a:prstGeom prst="straightConnector1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4" name="Shape 404"/>
            <p:cNvCxnSpPr/>
            <p:nvPr/>
          </p:nvCxnSpPr>
          <p:spPr>
            <a:xfrm flipH="1" rot="10800000">
              <a:off x="6159500" y="1581150"/>
              <a:ext cx="660400" cy="990599"/>
            </a:xfrm>
            <a:prstGeom prst="bentConnector3">
              <a:avLst>
                <a:gd fmla="val 124988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pic>
          <p:nvPicPr>
            <p:cNvPr descr="topspin_90" id="405" name="Shape 40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47932" y="3759200"/>
              <a:ext cx="1401234" cy="5254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6" name="Shape 406"/>
            <p:cNvCxnSpPr/>
            <p:nvPr/>
          </p:nvCxnSpPr>
          <p:spPr>
            <a:xfrm>
              <a:off x="6235700" y="4019550"/>
              <a:ext cx="508000" cy="3174"/>
            </a:xfrm>
            <a:prstGeom prst="bentConnector3">
              <a:avLst>
                <a:gd fmla="val 147484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8229600" y="1581150"/>
              <a:ext cx="152399" cy="704850"/>
            </a:xfrm>
            <a:prstGeom prst="bent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8" name="Shape 408"/>
            <p:cNvCxnSpPr/>
            <p:nvPr/>
          </p:nvCxnSpPr>
          <p:spPr>
            <a:xfrm rot="5400000">
              <a:off x="7897019" y="3537743"/>
              <a:ext cx="741361" cy="228600"/>
            </a:xfrm>
            <a:prstGeom prst="bent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pic>
          <p:nvPicPr>
            <p:cNvPr id="409" name="Shape 40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1904" y="2286000"/>
              <a:ext cx="1520190" cy="995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Shape 410"/>
            <p:cNvSpPr txBox="1"/>
            <p:nvPr/>
          </p:nvSpPr>
          <p:spPr>
            <a:xfrm>
              <a:off x="7588081" y="1989000"/>
              <a:ext cx="13715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270</a:t>
              </a:r>
              <a:endParaRPr/>
            </a:p>
          </p:txBody>
        </p:sp>
        <p:sp>
          <p:nvSpPr>
            <p:cNvPr id="411" name="Shape 411"/>
            <p:cNvSpPr txBox="1"/>
            <p:nvPr/>
          </p:nvSpPr>
          <p:spPr>
            <a:xfrm>
              <a:off x="6743303" y="4283017"/>
              <a:ext cx="1447800" cy="298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120</a:t>
              </a:r>
              <a:endParaRPr/>
            </a:p>
          </p:txBody>
        </p:sp>
        <p:pic>
          <p:nvPicPr>
            <p:cNvPr descr="pedge_2650_front_314xvar" id="412" name="Shape 4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600" y="3352800"/>
              <a:ext cx="2057400" cy="517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750" id="413" name="Shape 4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4750" y="4191023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750" id="414" name="Shape 4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4750" y="4419623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750" id="415" name="Shape 4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4750" y="5029221"/>
              <a:ext cx="1828800" cy="249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Shape 416"/>
            <p:cNvSpPr txBox="1"/>
            <p:nvPr/>
          </p:nvSpPr>
          <p:spPr>
            <a:xfrm>
              <a:off x="2905125" y="407035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2916238" y="4267198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2916238" y="4908548"/>
              <a:ext cx="468311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227137" y="4265612"/>
              <a:ext cx="77787" cy="77787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0" name="Shape 420"/>
            <p:cNvCxnSpPr>
              <a:stCxn id="419" idx="1"/>
              <a:endCxn id="421" idx="3"/>
            </p:cNvCxnSpPr>
            <p:nvPr/>
          </p:nvCxnSpPr>
          <p:spPr>
            <a:xfrm rot="10800000">
              <a:off x="992237" y="4304506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1" name="Shape 421"/>
            <p:cNvSpPr/>
            <p:nvPr/>
          </p:nvSpPr>
          <p:spPr>
            <a:xfrm>
              <a:off x="914400" y="4265612"/>
              <a:ext cx="77788" cy="77787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1225550" y="4495800"/>
              <a:ext cx="77788" cy="77788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3" name="Shape 423"/>
            <p:cNvCxnSpPr>
              <a:stCxn id="422" idx="1"/>
              <a:endCxn id="424" idx="3"/>
            </p:cNvCxnSpPr>
            <p:nvPr/>
          </p:nvCxnSpPr>
          <p:spPr>
            <a:xfrm rot="10800000">
              <a:off x="990650" y="4534694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4" name="Shape 424"/>
            <p:cNvSpPr/>
            <p:nvPr/>
          </p:nvSpPr>
          <p:spPr>
            <a:xfrm>
              <a:off x="912812" y="4495800"/>
              <a:ext cx="77787" cy="77788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1223962" y="5103812"/>
              <a:ext cx="77787" cy="77787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6" name="Shape 426"/>
            <p:cNvCxnSpPr>
              <a:stCxn id="425" idx="1"/>
              <a:endCxn id="427" idx="3"/>
            </p:cNvCxnSpPr>
            <p:nvPr/>
          </p:nvCxnSpPr>
          <p:spPr>
            <a:xfrm rot="10800000">
              <a:off x="989062" y="5142706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7" name="Shape 427"/>
            <p:cNvSpPr/>
            <p:nvPr/>
          </p:nvSpPr>
          <p:spPr>
            <a:xfrm>
              <a:off x="911225" y="5103812"/>
              <a:ext cx="77788" cy="77787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3429000" y="5270500"/>
              <a:ext cx="3278187" cy="838199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3753635" y="5573423"/>
              <a:ext cx="2706687" cy="431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GigE Switch Hierarchy</a:t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2362200" y="26670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2362200" y="21336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2949575" y="3690937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2895600" y="42672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2906713" y="44958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2906713" y="51054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096000" y="42672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030912" y="2841625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6019800" y="1839913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35052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35814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3810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39624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41148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4191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6249987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64770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6553200" y="5270500"/>
              <a:ext cx="76199" cy="15239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8" name="Shape 448"/>
            <p:cNvCxnSpPr>
              <a:stCxn id="447" idx="0"/>
              <a:endCxn id="438" idx="3"/>
            </p:cNvCxnSpPr>
            <p:nvPr/>
          </p:nvCxnSpPr>
          <p:spPr>
            <a:xfrm flipH="1" rot="5400000">
              <a:off x="4666349" y="3345550"/>
              <a:ext cx="3354600" cy="4953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9" name="Shape 449"/>
            <p:cNvCxnSpPr>
              <a:stCxn id="446" idx="0"/>
              <a:endCxn id="437" idx="3"/>
            </p:cNvCxnSpPr>
            <p:nvPr/>
          </p:nvCxnSpPr>
          <p:spPr>
            <a:xfrm flipH="1" rot="5400000">
              <a:off x="5134799" y="3890200"/>
              <a:ext cx="2352600" cy="4080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0" name="Shape 450"/>
            <p:cNvCxnSpPr>
              <a:stCxn id="445" idx="0"/>
              <a:endCxn id="436" idx="3"/>
            </p:cNvCxnSpPr>
            <p:nvPr/>
          </p:nvCxnSpPr>
          <p:spPr>
            <a:xfrm flipH="1" rot="5400000">
              <a:off x="5766387" y="4748800"/>
              <a:ext cx="927300" cy="1161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1" name="Shape 451"/>
            <p:cNvCxnSpPr>
              <a:stCxn id="439" idx="0"/>
              <a:endCxn id="435" idx="3"/>
            </p:cNvCxnSpPr>
            <p:nvPr/>
          </p:nvCxnSpPr>
          <p:spPr>
            <a:xfrm flipH="1" rot="5400000">
              <a:off x="3218699" y="4945900"/>
              <a:ext cx="88800" cy="5604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2" name="Shape 452"/>
            <p:cNvCxnSpPr>
              <a:stCxn id="440" idx="0"/>
              <a:endCxn id="434" idx="3"/>
            </p:cNvCxnSpPr>
            <p:nvPr/>
          </p:nvCxnSpPr>
          <p:spPr>
            <a:xfrm flipH="1" rot="5400000">
              <a:off x="2951850" y="4602850"/>
              <a:ext cx="698700" cy="6366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3" name="Shape 453"/>
            <p:cNvCxnSpPr>
              <a:stCxn id="441" idx="0"/>
              <a:endCxn id="433" idx="3"/>
            </p:cNvCxnSpPr>
            <p:nvPr/>
          </p:nvCxnSpPr>
          <p:spPr>
            <a:xfrm flipH="1" rot="5400000">
              <a:off x="2946300" y="4368700"/>
              <a:ext cx="927300" cy="8763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4" name="Shape 454"/>
            <p:cNvCxnSpPr>
              <a:stCxn id="442" idx="0"/>
              <a:endCxn id="432" idx="3"/>
            </p:cNvCxnSpPr>
            <p:nvPr/>
          </p:nvCxnSpPr>
          <p:spPr>
            <a:xfrm flipH="1" rot="5400000">
              <a:off x="2761500" y="4031500"/>
              <a:ext cx="1503300" cy="9747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5" name="Shape 455"/>
            <p:cNvCxnSpPr>
              <a:stCxn id="443" idx="0"/>
              <a:endCxn id="430" idx="3"/>
            </p:cNvCxnSpPr>
            <p:nvPr/>
          </p:nvCxnSpPr>
          <p:spPr>
            <a:xfrm flipH="1" rot="5400000">
              <a:off x="2032050" y="3149650"/>
              <a:ext cx="2527200" cy="17145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6" name="Shape 456"/>
            <p:cNvCxnSpPr>
              <a:stCxn id="444" idx="0"/>
              <a:endCxn id="431" idx="3"/>
            </p:cNvCxnSpPr>
            <p:nvPr/>
          </p:nvCxnSpPr>
          <p:spPr>
            <a:xfrm flipH="1" rot="5400000">
              <a:off x="1803449" y="2844850"/>
              <a:ext cx="3060600" cy="1790700"/>
            </a:xfrm>
            <a:prstGeom prst="bentConnector2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57" name="Shape 457"/>
            <p:cNvSpPr txBox="1"/>
            <p:nvPr/>
          </p:nvSpPr>
          <p:spPr>
            <a:xfrm>
              <a:off x="2362200" y="2482849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2362200" y="1949449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6096000" y="106680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6096000" y="2133600"/>
              <a:ext cx="3047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6119616" y="3549650"/>
              <a:ext cx="533399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130</a:t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381000" y="3429000"/>
              <a:ext cx="533400" cy="457200"/>
            </a:xfrm>
            <a:prstGeom prst="flowChartMagneticDisk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/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298712" y="3138189"/>
              <a:ext cx="717550" cy="33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Raid 5</a:t>
              </a:r>
              <a:endParaRPr/>
            </a:p>
          </p:txBody>
        </p:sp>
        <p:cxnSp>
          <p:nvCxnSpPr>
            <p:cNvPr id="464" name="Shape 464"/>
            <p:cNvCxnSpPr/>
            <p:nvPr/>
          </p:nvCxnSpPr>
          <p:spPr>
            <a:xfrm>
              <a:off x="914400" y="3657600"/>
              <a:ext cx="152399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5" name="Shape 465"/>
            <p:cNvSpPr txBox="1"/>
            <p:nvPr/>
          </p:nvSpPr>
          <p:spPr>
            <a:xfrm>
              <a:off x="6820014" y="1029020"/>
              <a:ext cx="1447800" cy="298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TopSpin 120</a:t>
              </a:r>
              <a:endParaRPr/>
            </a:p>
          </p:txBody>
        </p:sp>
      </p:grpSp>
      <p:sp>
        <p:nvSpPr>
          <p:cNvPr id="466" name="Shape 466"/>
          <p:cNvSpPr txBox="1"/>
          <p:nvPr/>
        </p:nvSpPr>
        <p:spPr>
          <a:xfrm>
            <a:off x="7174999" y="5805528"/>
            <a:ext cx="1188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Fibre Channel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Parallelism is the New Moore’s Law</a:t>
            </a:r>
            <a:endParaRPr/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457200" y="1369816"/>
            <a:ext cx="4203368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and energy efficiency impose a key constraint on design of micro-architectures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speeds have plateaued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parallelism is increasing rapidly to make up the difference</a:t>
            </a:r>
            <a:endParaRPr/>
          </a:p>
        </p:txBody>
      </p:sp>
      <p:pic>
        <p:nvPicPr>
          <p:cNvPr descr="CPU.png"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0567" y="1263991"/>
            <a:ext cx="4344985" cy="433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Essential Components of HPC</a:t>
            </a:r>
            <a:endParaRPr/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Supercomputing resources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infrastructure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endParaRPr/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/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937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Core: A computational “unit” 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Socket: A single CPU (“processor”). Includes roughly 4-15 cores. 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Node: A single “computer”. Includes roughly 2-8 sockets. 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Cluster: A single “supercomputer” consisting of many nodes. 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GPU: Graphics processing unit. Attached to some nodes. General purpose GPUs (GPGPUs) can be used to speed up certain kinds of codes. 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Xeon Phi: Intel’s product name for its GPU competitor. Also called “MIC”. </a:t>
            </a:r>
            <a:endParaRPr/>
          </a:p>
          <a:p>
            <a:pPr indent="-1397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Blade : Rack : System</a:t>
            </a:r>
            <a:endParaRPr/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node		: 2 x 8 cores= 16 cores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chassis	: 10 nodes 	= 160 cores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rack (frame)	: 4 chassis	= 640 cores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		: 10 racks 	= 6,400 cores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Shape 493"/>
          <p:cNvGrpSpPr/>
          <p:nvPr/>
        </p:nvGrpSpPr>
        <p:grpSpPr>
          <a:xfrm>
            <a:off x="656816" y="3962400"/>
            <a:ext cx="7801383" cy="1948215"/>
            <a:chOff x="656816" y="3962400"/>
            <a:chExt cx="7801383" cy="1948215"/>
          </a:xfrm>
        </p:grpSpPr>
        <p:pic>
          <p:nvPicPr>
            <p:cNvPr descr="Blade Server" id="494" name="Shape 4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6816" y="4206148"/>
              <a:ext cx="886781" cy="14311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5" name="Shape 495"/>
            <p:cNvGrpSpPr/>
            <p:nvPr/>
          </p:nvGrpSpPr>
          <p:grpSpPr>
            <a:xfrm>
              <a:off x="4191000" y="3962400"/>
              <a:ext cx="4267199" cy="1948215"/>
              <a:chOff x="4191000" y="3962400"/>
              <a:chExt cx="4267199" cy="1948215"/>
            </a:xfrm>
          </p:grpSpPr>
          <p:pic>
            <p:nvPicPr>
              <p:cNvPr descr="lonestar-small.JPG" id="496" name="Shape 49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76800" y="3962400"/>
                <a:ext cx="3581399" cy="19482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7" name="Shape 497"/>
              <p:cNvSpPr txBox="1"/>
              <p:nvPr/>
            </p:nvSpPr>
            <p:spPr>
              <a:xfrm>
                <a:off x="4191000" y="4191000"/>
                <a:ext cx="6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Calibri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 4</a:t>
                </a:r>
                <a:endParaRPr/>
              </a:p>
            </p:txBody>
          </p:sp>
          <p:sp>
            <p:nvSpPr>
              <p:cNvPr id="498" name="Shape 498"/>
              <p:cNvSpPr/>
              <p:nvPr/>
            </p:nvSpPr>
            <p:spPr>
              <a:xfrm>
                <a:off x="5029200" y="4267200"/>
                <a:ext cx="573024" cy="286512"/>
              </a:xfrm>
              <a:prstGeom prst="rect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1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Shape 499"/>
              <p:cNvSpPr/>
              <p:nvPr/>
            </p:nvSpPr>
            <p:spPr>
              <a:xfrm>
                <a:off x="5029200" y="5380333"/>
                <a:ext cx="573024" cy="286512"/>
              </a:xfrm>
              <a:prstGeom prst="rect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1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Shape 500"/>
              <p:cNvSpPr/>
              <p:nvPr/>
            </p:nvSpPr>
            <p:spPr>
              <a:xfrm>
                <a:off x="5029200" y="4999333"/>
                <a:ext cx="573024" cy="286512"/>
              </a:xfrm>
              <a:prstGeom prst="rect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1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Shape 501"/>
              <p:cNvSpPr/>
              <p:nvPr/>
            </p:nvSpPr>
            <p:spPr>
              <a:xfrm>
                <a:off x="5029200" y="4648200"/>
                <a:ext cx="573024" cy="286512"/>
              </a:xfrm>
              <a:prstGeom prst="rect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1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2" name="Shape 502"/>
              <p:cNvCxnSpPr>
                <a:endCxn id="498" idx="1"/>
              </p:cNvCxnSpPr>
              <p:nvPr/>
            </p:nvCxnSpPr>
            <p:spPr>
              <a:xfrm flipH="1" rot="10800000">
                <a:off x="4210800" y="4410456"/>
                <a:ext cx="818400" cy="531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lg" w="lg" type="stealth"/>
              </a:ln>
            </p:spPr>
          </p:cxnSp>
          <p:cxnSp>
            <p:nvCxnSpPr>
              <p:cNvPr id="503" name="Shape 503"/>
              <p:cNvCxnSpPr>
                <a:endCxn id="501" idx="1"/>
              </p:cNvCxnSpPr>
              <p:nvPr/>
            </p:nvCxnSpPr>
            <p:spPr>
              <a:xfrm flipH="1" rot="10800000">
                <a:off x="4210800" y="4791456"/>
                <a:ext cx="818400" cy="150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lg" w="lg" type="stealth"/>
              </a:ln>
            </p:spPr>
          </p:cxnSp>
          <p:cxnSp>
            <p:nvCxnSpPr>
              <p:cNvPr id="504" name="Shape 504"/>
              <p:cNvCxnSpPr>
                <a:endCxn id="500" idx="1"/>
              </p:cNvCxnSpPr>
              <p:nvPr/>
            </p:nvCxnSpPr>
            <p:spPr>
              <a:xfrm>
                <a:off x="4210800" y="4942489"/>
                <a:ext cx="818400" cy="2001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lg" w="lg" type="stealth"/>
              </a:ln>
            </p:spPr>
          </p:cxnSp>
          <p:cxnSp>
            <p:nvCxnSpPr>
              <p:cNvPr id="505" name="Shape 505"/>
              <p:cNvCxnSpPr>
                <a:endCxn id="499" idx="1"/>
              </p:cNvCxnSpPr>
              <p:nvPr/>
            </p:nvCxnSpPr>
            <p:spPr>
              <a:xfrm>
                <a:off x="4210800" y="4942489"/>
                <a:ext cx="818400" cy="5811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lg" w="lg" type="stealth"/>
              </a:ln>
            </p:spPr>
          </p:cxnSp>
        </p:grpSp>
        <p:grpSp>
          <p:nvGrpSpPr>
            <p:cNvPr id="506" name="Shape 506"/>
            <p:cNvGrpSpPr/>
            <p:nvPr/>
          </p:nvGrpSpPr>
          <p:grpSpPr>
            <a:xfrm>
              <a:off x="1524000" y="4191000"/>
              <a:ext cx="2686811" cy="1502754"/>
              <a:chOff x="1524000" y="4191000"/>
              <a:chExt cx="2686811" cy="1502754"/>
            </a:xfrm>
          </p:grpSpPr>
          <p:pic>
            <p:nvPicPr>
              <p:cNvPr descr="pedge_1855_hr" id="507" name="Shape 50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33600" y="4191000"/>
                <a:ext cx="2077211" cy="15027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8" name="Shape 508"/>
              <p:cNvSpPr txBox="1"/>
              <p:nvPr/>
            </p:nvSpPr>
            <p:spPr>
              <a:xfrm>
                <a:off x="1524000" y="4495800"/>
                <a:ext cx="685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50"/>
                  <a:buFont typeface="Calibri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 10</a:t>
                </a:r>
                <a:endParaRPr/>
              </a:p>
            </p:txBody>
          </p:sp>
          <p:cxnSp>
            <p:nvCxnSpPr>
              <p:cNvPr id="509" name="Shape 509"/>
              <p:cNvCxnSpPr>
                <a:stCxn id="494" idx="3"/>
              </p:cNvCxnSpPr>
              <p:nvPr/>
            </p:nvCxnSpPr>
            <p:spPr>
              <a:xfrm>
                <a:off x="1543597" y="4921712"/>
                <a:ext cx="590100" cy="207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lg" w="lg" type="stealth"/>
              </a:ln>
            </p:spPr>
          </p:cxn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HPC Storage</a:t>
            </a:r>
            <a:endParaRPr/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484235" y="4986300"/>
            <a:ext cx="11757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HPC Cluster</a:t>
            </a:r>
            <a:endParaRPr/>
          </a:p>
        </p:txBody>
      </p:sp>
      <p:sp>
        <p:nvSpPr>
          <p:cNvPr id="517" name="Shape 517"/>
          <p:cNvSpPr txBox="1"/>
          <p:nvPr/>
        </p:nvSpPr>
        <p:spPr>
          <a:xfrm>
            <a:off x="931357" y="2605611"/>
            <a:ext cx="13762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1770928" y="312699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  <a:endParaRPr/>
          </a:p>
        </p:txBody>
      </p:sp>
      <p:cxnSp>
        <p:nvCxnSpPr>
          <p:cNvPr id="519" name="Shape 519"/>
          <p:cNvCxnSpPr/>
          <p:nvPr/>
        </p:nvCxnSpPr>
        <p:spPr>
          <a:xfrm flipH="1" rot="10800000">
            <a:off x="1606694" y="4350404"/>
            <a:ext cx="1171978" cy="1762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520" name="Shape 520"/>
          <p:cNvSpPr/>
          <p:nvPr/>
        </p:nvSpPr>
        <p:spPr>
          <a:xfrm>
            <a:off x="2729652" y="2174750"/>
            <a:ext cx="1108426" cy="69027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$HOME</a:t>
            </a:r>
            <a:endParaRPr/>
          </a:p>
        </p:txBody>
      </p:sp>
      <p:sp>
        <p:nvSpPr>
          <p:cNvPr id="521" name="Shape 521"/>
          <p:cNvSpPr/>
          <p:nvPr/>
        </p:nvSpPr>
        <p:spPr>
          <a:xfrm flipH="1">
            <a:off x="617584" y="2068069"/>
            <a:ext cx="983821" cy="2697712"/>
          </a:xfrm>
          <a:prstGeom prst="cube">
            <a:avLst>
              <a:gd fmla="val 25000" name="adj"/>
            </a:avLst>
          </a:prstGeom>
          <a:solidFill>
            <a:srgbClr val="CC00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803633" y="4019589"/>
            <a:ext cx="1110287" cy="690279"/>
          </a:xfrm>
          <a:prstGeom prst="can">
            <a:avLst>
              <a:gd fmla="val 25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$SCRATCH</a:t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785867" y="3170086"/>
            <a:ext cx="1110287" cy="690279"/>
          </a:xfrm>
          <a:prstGeom prst="can">
            <a:avLst>
              <a:gd fmla="val 2500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$WORK</a:t>
            </a:r>
            <a:endParaRPr/>
          </a:p>
        </p:txBody>
      </p:sp>
      <p:cxnSp>
        <p:nvCxnSpPr>
          <p:cNvPr id="524" name="Shape 524"/>
          <p:cNvCxnSpPr/>
          <p:nvPr/>
        </p:nvCxnSpPr>
        <p:spPr>
          <a:xfrm>
            <a:off x="1621933" y="3530880"/>
            <a:ext cx="115673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525" name="Shape 525"/>
          <p:cNvCxnSpPr/>
          <p:nvPr/>
        </p:nvCxnSpPr>
        <p:spPr>
          <a:xfrm flipH="1" rot="10800000">
            <a:off x="1660008" y="2544027"/>
            <a:ext cx="991751" cy="8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26" name="Shape 526"/>
          <p:cNvSpPr txBox="1"/>
          <p:nvPr/>
        </p:nvSpPr>
        <p:spPr>
          <a:xfrm>
            <a:off x="1888224" y="21123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  <a:endParaRPr/>
          </a:p>
        </p:txBody>
      </p:sp>
      <p:sp>
        <p:nvSpPr>
          <p:cNvPr id="527" name="Shape 527"/>
          <p:cNvSpPr txBox="1"/>
          <p:nvPr/>
        </p:nvSpPr>
        <p:spPr>
          <a:xfrm>
            <a:off x="7236725" y="1672456"/>
            <a:ext cx="6427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200TB</a:t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3000530" y="5035862"/>
            <a:ext cx="661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140TB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 flipH="1">
            <a:off x="4930505" y="2098550"/>
            <a:ext cx="983821" cy="2697712"/>
          </a:xfrm>
          <a:prstGeom prst="cube">
            <a:avLst>
              <a:gd fmla="val 25000" name="adj"/>
            </a:avLst>
          </a:prstGeom>
          <a:solidFill>
            <a:srgbClr val="CC0000">
              <a:alpha val="6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6862796" y="4586546"/>
            <a:ext cx="1503536" cy="369332"/>
          </a:xfrm>
          <a:prstGeom prst="rect">
            <a:avLst/>
          </a:prstGeom>
          <a:solidFill>
            <a:srgbClr val="C0C0C0"/>
          </a:solidFill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 archive</a:t>
            </a:r>
            <a:endParaRPr/>
          </a:p>
        </p:txBody>
      </p:sp>
      <p:cxnSp>
        <p:nvCxnSpPr>
          <p:cNvPr id="531" name="Shape 531"/>
          <p:cNvCxnSpPr/>
          <p:nvPr/>
        </p:nvCxnSpPr>
        <p:spPr>
          <a:xfrm rot="-5400000">
            <a:off x="7244414" y="4258308"/>
            <a:ext cx="686400" cy="6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532" name="Shape 532"/>
          <p:cNvSpPr/>
          <p:nvPr/>
        </p:nvSpPr>
        <p:spPr>
          <a:xfrm>
            <a:off x="7032171" y="3214167"/>
            <a:ext cx="1110283" cy="687341"/>
          </a:xfrm>
          <a:prstGeom prst="can">
            <a:avLst>
              <a:gd fmla="val 25000" name="adj"/>
            </a:avLst>
          </a:prstGeom>
          <a:solidFill>
            <a:srgbClr val="800000"/>
          </a:solidFill>
          <a:ln cap="flat" cmpd="sng" w="952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DMF</a:t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7086493" y="2177030"/>
            <a:ext cx="1070592" cy="690279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Calibri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$SHARE</a:t>
            </a:r>
            <a:endParaRPr/>
          </a:p>
        </p:txBody>
      </p:sp>
      <p:cxnSp>
        <p:nvCxnSpPr>
          <p:cNvPr id="534" name="Shape 534"/>
          <p:cNvCxnSpPr/>
          <p:nvPr/>
        </p:nvCxnSpPr>
        <p:spPr>
          <a:xfrm flipH="1" rot="10800000">
            <a:off x="7622220" y="2883153"/>
            <a:ext cx="9654" cy="33562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Shape 535"/>
          <p:cNvCxnSpPr/>
          <p:nvPr/>
        </p:nvCxnSpPr>
        <p:spPr>
          <a:xfrm flipH="1" rot="10800000">
            <a:off x="3885048" y="2559266"/>
            <a:ext cx="991751" cy="8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36" name="Shape 536"/>
          <p:cNvCxnSpPr/>
          <p:nvPr/>
        </p:nvCxnSpPr>
        <p:spPr>
          <a:xfrm flipH="1" rot="10800000">
            <a:off x="5972928" y="2544027"/>
            <a:ext cx="991751" cy="8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37" name="Shape 537"/>
          <p:cNvCxnSpPr/>
          <p:nvPr/>
        </p:nvCxnSpPr>
        <p:spPr>
          <a:xfrm>
            <a:off x="3907933" y="3546119"/>
            <a:ext cx="102257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538" name="Shape 538"/>
          <p:cNvCxnSpPr/>
          <p:nvPr/>
        </p:nvCxnSpPr>
        <p:spPr>
          <a:xfrm>
            <a:off x="3907933" y="4383267"/>
            <a:ext cx="102257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539" name="Shape 539"/>
          <p:cNvSpPr txBox="1"/>
          <p:nvPr/>
        </p:nvSpPr>
        <p:spPr>
          <a:xfrm>
            <a:off x="1776189" y="3973053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3993798" y="313225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3978039" y="3978312"/>
            <a:ext cx="906585" cy="400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GPFS</a:t>
            </a:r>
            <a:endParaRPr/>
          </a:p>
        </p:txBody>
      </p:sp>
      <p:sp>
        <p:nvSpPr>
          <p:cNvPr id="542" name="Shape 542"/>
          <p:cNvSpPr txBox="1"/>
          <p:nvPr/>
        </p:nvSpPr>
        <p:spPr>
          <a:xfrm>
            <a:off x="4098023" y="21504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  <a:endParaRPr/>
          </a:p>
        </p:txBody>
      </p:sp>
      <p:sp>
        <p:nvSpPr>
          <p:cNvPr id="543" name="Shape 543"/>
          <p:cNvSpPr txBox="1"/>
          <p:nvPr/>
        </p:nvSpPr>
        <p:spPr>
          <a:xfrm>
            <a:off x="6307823" y="218850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</a:t>
            </a:r>
            <a:endParaRPr/>
          </a:p>
        </p:txBody>
      </p:sp>
      <p:sp>
        <p:nvSpPr>
          <p:cNvPr id="544" name="Shape 544"/>
          <p:cNvSpPr txBox="1"/>
          <p:nvPr/>
        </p:nvSpPr>
        <p:spPr>
          <a:xfrm>
            <a:off x="4675233" y="5005351"/>
            <a:ext cx="16329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Gateway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Shared vs. Distributed memory</a:t>
            </a:r>
            <a:endParaRPr/>
          </a:p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457200" y="2728789"/>
            <a:ext cx="4132942" cy="3397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41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processors have access to a pool of shared memory</a:t>
            </a:r>
            <a:endParaRPr/>
          </a:p>
          <a:p>
            <a:pPr indent="-10414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times vary from CPU to CPU in NUMA systems</a:t>
            </a:r>
            <a:endParaRPr/>
          </a:p>
          <a:p>
            <a:pPr indent="-10414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SGI UV, CPUs on same node</a:t>
            </a:r>
            <a:endParaRPr/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5105400" y="2728790"/>
            <a:ext cx="4038599" cy="339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is local to each processor</a:t>
            </a:r>
            <a:endParaRPr/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exchange by message passing over a network</a:t>
            </a:r>
            <a:endParaRPr/>
          </a:p>
          <a:p>
            <a:pPr indent="-3073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Clusters with single-socket blades</a:t>
            </a:r>
            <a:endParaRPr/>
          </a:p>
        </p:txBody>
      </p:sp>
      <p:grpSp>
        <p:nvGrpSpPr>
          <p:cNvPr id="552" name="Shape 552"/>
          <p:cNvGrpSpPr/>
          <p:nvPr/>
        </p:nvGrpSpPr>
        <p:grpSpPr>
          <a:xfrm>
            <a:off x="1558528" y="1625269"/>
            <a:ext cx="1861759" cy="756055"/>
            <a:chOff x="1558528" y="1972733"/>
            <a:chExt cx="1861759" cy="756055"/>
          </a:xfrm>
        </p:grpSpPr>
        <p:cxnSp>
          <p:nvCxnSpPr>
            <p:cNvPr id="553" name="Shape 553"/>
            <p:cNvCxnSpPr>
              <a:stCxn id="554" idx="0"/>
            </p:cNvCxnSpPr>
            <p:nvPr/>
          </p:nvCxnSpPr>
          <p:spPr>
            <a:xfrm flipH="1" rot="10800000">
              <a:off x="1692209" y="2245127"/>
              <a:ext cx="1200" cy="2163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Shape 555"/>
            <p:cNvCxnSpPr/>
            <p:nvPr/>
          </p:nvCxnSpPr>
          <p:spPr>
            <a:xfrm rot="-5400000">
              <a:off x="1991020" y="23527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Shape 556"/>
            <p:cNvCxnSpPr/>
            <p:nvPr/>
          </p:nvCxnSpPr>
          <p:spPr>
            <a:xfrm rot="-5400000">
              <a:off x="2388954" y="23527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7" name="Shape 557"/>
            <p:cNvCxnSpPr/>
            <p:nvPr/>
          </p:nvCxnSpPr>
          <p:spPr>
            <a:xfrm rot="-5400000">
              <a:off x="2778420" y="23527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8" name="Shape 558"/>
            <p:cNvCxnSpPr/>
            <p:nvPr/>
          </p:nvCxnSpPr>
          <p:spPr>
            <a:xfrm rot="-5400000">
              <a:off x="3176354" y="23527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4" name="Shape 554"/>
            <p:cNvSpPr/>
            <p:nvPr/>
          </p:nvSpPr>
          <p:spPr>
            <a:xfrm>
              <a:off x="1558528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558528" y="1972733"/>
              <a:ext cx="1861759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961360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2758559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2364193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3152925" y="24614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6148264" y="1343927"/>
            <a:ext cx="1862882" cy="1239717"/>
            <a:chOff x="5469250" y="1761466"/>
            <a:chExt cx="1862882" cy="1239717"/>
          </a:xfrm>
        </p:grpSpPr>
        <p:cxnSp>
          <p:nvCxnSpPr>
            <p:cNvPr id="565" name="Shape 565"/>
            <p:cNvCxnSpPr/>
            <p:nvPr/>
          </p:nvCxnSpPr>
          <p:spPr>
            <a:xfrm rot="-5400000">
              <a:off x="5495342" y="2620077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6" name="Shape 566"/>
            <p:cNvCxnSpPr/>
            <p:nvPr/>
          </p:nvCxnSpPr>
          <p:spPr>
            <a:xfrm rot="-5400000">
              <a:off x="5901742" y="2620077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7" name="Shape 567"/>
            <p:cNvCxnSpPr/>
            <p:nvPr/>
          </p:nvCxnSpPr>
          <p:spPr>
            <a:xfrm rot="-5400000">
              <a:off x="6299676" y="2620077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8" name="Shape 568"/>
            <p:cNvCxnSpPr/>
            <p:nvPr/>
          </p:nvCxnSpPr>
          <p:spPr>
            <a:xfrm rot="-5400000">
              <a:off x="6689143" y="2620077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9" name="Shape 569"/>
            <p:cNvCxnSpPr/>
            <p:nvPr/>
          </p:nvCxnSpPr>
          <p:spPr>
            <a:xfrm rot="-5400000">
              <a:off x="7087076" y="2620077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0" name="Shape 570"/>
            <p:cNvCxnSpPr>
              <a:stCxn id="571" idx="0"/>
            </p:cNvCxnSpPr>
            <p:nvPr/>
          </p:nvCxnSpPr>
          <p:spPr>
            <a:xfrm flipH="1" rot="10800000">
              <a:off x="5602931" y="2028827"/>
              <a:ext cx="1200" cy="2163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2" name="Shape 572"/>
            <p:cNvCxnSpPr/>
            <p:nvPr/>
          </p:nvCxnSpPr>
          <p:spPr>
            <a:xfrm rot="-5400000">
              <a:off x="5901742" y="21364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3" name="Shape 573"/>
            <p:cNvCxnSpPr/>
            <p:nvPr/>
          </p:nvCxnSpPr>
          <p:spPr>
            <a:xfrm rot="-5400000">
              <a:off x="6299676" y="21364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4" name="Shape 574"/>
            <p:cNvCxnSpPr/>
            <p:nvPr/>
          </p:nvCxnSpPr>
          <p:spPr>
            <a:xfrm rot="-5400000">
              <a:off x="6689143" y="21364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5" name="Shape 575"/>
            <p:cNvCxnSpPr/>
            <p:nvPr/>
          </p:nvCxnSpPr>
          <p:spPr>
            <a:xfrm rot="-5400000">
              <a:off x="7087076" y="2136415"/>
              <a:ext cx="216299" cy="1124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71" name="Shape 571"/>
            <p:cNvSpPr/>
            <p:nvPr/>
          </p:nvSpPr>
          <p:spPr>
            <a:xfrm>
              <a:off x="5469250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5872082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669282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6274916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063647" y="224512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5470373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5873207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670406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6276039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7064771" y="1761466"/>
              <a:ext cx="267361" cy="267361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5469250" y="2728789"/>
              <a:ext cx="1861759" cy="272394"/>
            </a:xfrm>
            <a:prstGeom prst="rect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Multi-core systems</a:t>
            </a:r>
            <a:endParaRPr/>
          </a:p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457200" y="3380064"/>
            <a:ext cx="8229600" cy="27460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937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processors place multiple processor cores on a die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details are increasingly complex</a:t>
            </a:r>
            <a:endParaRPr/>
          </a:p>
          <a:p>
            <a:pPr indent="-109219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access</a:t>
            </a:r>
            <a:endParaRPr/>
          </a:p>
          <a:p>
            <a:pPr indent="-109219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memory access</a:t>
            </a:r>
            <a:endParaRPr/>
          </a:p>
          <a:p>
            <a:pPr indent="-109219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Path / Hyper Transport socket connections</a:t>
            </a:r>
            <a:endParaRPr/>
          </a:p>
          <a:p>
            <a:pPr indent="-109219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to node connection via network</a:t>
            </a:r>
            <a:endParaRPr/>
          </a:p>
          <a:p>
            <a:pPr indent="-1397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40"/>
              <a:buFont typeface="Calibri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40"/>
              <a:buFont typeface="Calibri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Shape 592"/>
          <p:cNvGrpSpPr/>
          <p:nvPr/>
        </p:nvGrpSpPr>
        <p:grpSpPr>
          <a:xfrm>
            <a:off x="1831150" y="1459802"/>
            <a:ext cx="5481701" cy="1829546"/>
            <a:chOff x="1651913" y="1550517"/>
            <a:chExt cx="5481701" cy="1829546"/>
          </a:xfrm>
        </p:grpSpPr>
        <p:cxnSp>
          <p:nvCxnSpPr>
            <p:cNvPr id="593" name="Shape 593"/>
            <p:cNvCxnSpPr>
              <a:stCxn id="594" idx="0"/>
              <a:endCxn id="595" idx="2"/>
            </p:cNvCxnSpPr>
            <p:nvPr/>
          </p:nvCxnSpPr>
          <p:spPr>
            <a:xfrm rot="10800000">
              <a:off x="2133220" y="1822786"/>
              <a:ext cx="900" cy="115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6" name="Shape 596"/>
            <p:cNvCxnSpPr>
              <a:stCxn id="597" idx="0"/>
              <a:endCxn id="598" idx="2"/>
            </p:cNvCxnSpPr>
            <p:nvPr/>
          </p:nvCxnSpPr>
          <p:spPr>
            <a:xfrm rot="10800000">
              <a:off x="3261541" y="1822784"/>
              <a:ext cx="900" cy="115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" name="Shape 599"/>
            <p:cNvCxnSpPr>
              <a:stCxn id="600" idx="0"/>
              <a:endCxn id="601" idx="2"/>
            </p:cNvCxnSpPr>
            <p:nvPr/>
          </p:nvCxnSpPr>
          <p:spPr>
            <a:xfrm rot="10800000">
              <a:off x="4387485" y="1822785"/>
              <a:ext cx="900" cy="115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2" name="Shape 602"/>
            <p:cNvCxnSpPr>
              <a:stCxn id="603" idx="0"/>
              <a:endCxn id="604" idx="2"/>
            </p:cNvCxnSpPr>
            <p:nvPr/>
          </p:nvCxnSpPr>
          <p:spPr>
            <a:xfrm rot="10800000">
              <a:off x="5514223" y="1822785"/>
              <a:ext cx="900" cy="115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5" name="Shape 605"/>
            <p:cNvCxnSpPr>
              <a:stCxn id="606" idx="0"/>
              <a:endCxn id="607" idx="2"/>
            </p:cNvCxnSpPr>
            <p:nvPr/>
          </p:nvCxnSpPr>
          <p:spPr>
            <a:xfrm rot="10800000">
              <a:off x="6640960" y="1822784"/>
              <a:ext cx="900" cy="115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8" name="Shape 608"/>
            <p:cNvCxnSpPr>
              <a:stCxn id="594" idx="2"/>
            </p:cNvCxnSpPr>
            <p:nvPr/>
          </p:nvCxnSpPr>
          <p:spPr>
            <a:xfrm flipH="1">
              <a:off x="2133220" y="2926165"/>
              <a:ext cx="900" cy="181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9" name="Shape 609"/>
            <p:cNvCxnSpPr>
              <a:stCxn id="597" idx="2"/>
            </p:cNvCxnSpPr>
            <p:nvPr/>
          </p:nvCxnSpPr>
          <p:spPr>
            <a:xfrm flipH="1">
              <a:off x="3261541" y="2926163"/>
              <a:ext cx="900" cy="181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0" name="Shape 610"/>
            <p:cNvCxnSpPr>
              <a:stCxn id="600" idx="2"/>
              <a:endCxn id="611" idx="0"/>
            </p:cNvCxnSpPr>
            <p:nvPr/>
          </p:nvCxnSpPr>
          <p:spPr>
            <a:xfrm>
              <a:off x="4388385" y="2926164"/>
              <a:ext cx="4500" cy="181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2" name="Shape 612"/>
            <p:cNvCxnSpPr>
              <a:stCxn id="603" idx="2"/>
            </p:cNvCxnSpPr>
            <p:nvPr/>
          </p:nvCxnSpPr>
          <p:spPr>
            <a:xfrm>
              <a:off x="5515123" y="2926164"/>
              <a:ext cx="0" cy="181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" name="Shape 613"/>
            <p:cNvCxnSpPr>
              <a:stCxn id="606" idx="2"/>
            </p:cNvCxnSpPr>
            <p:nvPr/>
          </p:nvCxnSpPr>
          <p:spPr>
            <a:xfrm>
              <a:off x="6641860" y="2926163"/>
              <a:ext cx="0" cy="181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4" name="Shape 594"/>
            <p:cNvSpPr/>
            <p:nvPr/>
          </p:nvSpPr>
          <p:spPr>
            <a:xfrm>
              <a:off x="1661463" y="1938286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1795142" y="2071960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660668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651913" y="3107669"/>
              <a:ext cx="5481701" cy="272394"/>
            </a:xfrm>
            <a:prstGeom prst="rect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2789785" y="1938284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2788992" y="1550517"/>
              <a:ext cx="945313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3915728" y="1938285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3914935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5042466" y="1938285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5041673" y="1550519"/>
              <a:ext cx="945313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6169203" y="1938284"/>
              <a:ext cx="945313" cy="9878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6168410" y="1550517"/>
              <a:ext cx="945313" cy="272394"/>
            </a:xfrm>
            <a:prstGeom prst="rect">
              <a:avLst/>
            </a:prstGeom>
            <a:solidFill>
              <a:srgbClr val="008000"/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/>
            </a:p>
          </p:txBody>
        </p:sp>
        <p:cxnSp>
          <p:nvCxnSpPr>
            <p:cNvPr id="615" name="Shape 615"/>
            <p:cNvCxnSpPr>
              <a:stCxn id="614" idx="0"/>
              <a:endCxn id="614" idx="2"/>
            </p:cNvCxnSpPr>
            <p:nvPr/>
          </p:nvCxnSpPr>
          <p:spPr>
            <a:xfrm>
              <a:off x="1928822" y="2071960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6" name="Shape 616"/>
            <p:cNvCxnSpPr>
              <a:stCxn id="614" idx="1"/>
            </p:cNvCxnSpPr>
            <p:nvPr/>
          </p:nvCxnSpPr>
          <p:spPr>
            <a:xfrm>
              <a:off x="1795142" y="2205640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7" name="Shape 617"/>
            <p:cNvSpPr/>
            <p:nvPr/>
          </p:nvSpPr>
          <p:spPr>
            <a:xfrm>
              <a:off x="2214906" y="2071166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8" name="Shape 618"/>
            <p:cNvCxnSpPr>
              <a:stCxn id="617" idx="0"/>
              <a:endCxn id="617" idx="2"/>
            </p:cNvCxnSpPr>
            <p:nvPr/>
          </p:nvCxnSpPr>
          <p:spPr>
            <a:xfrm>
              <a:off x="2348587" y="2071166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9" name="Shape 619"/>
            <p:cNvCxnSpPr>
              <a:stCxn id="617" idx="1"/>
            </p:cNvCxnSpPr>
            <p:nvPr/>
          </p:nvCxnSpPr>
          <p:spPr>
            <a:xfrm>
              <a:off x="2214906" y="2204847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0" name="Shape 620"/>
            <p:cNvSpPr/>
            <p:nvPr/>
          </p:nvSpPr>
          <p:spPr>
            <a:xfrm>
              <a:off x="1794349" y="2491722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1" name="Shape 621"/>
            <p:cNvCxnSpPr>
              <a:stCxn id="620" idx="0"/>
              <a:endCxn id="620" idx="2"/>
            </p:cNvCxnSpPr>
            <p:nvPr/>
          </p:nvCxnSpPr>
          <p:spPr>
            <a:xfrm>
              <a:off x="1928030" y="2491722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Shape 622"/>
            <p:cNvCxnSpPr>
              <a:stCxn id="620" idx="1"/>
            </p:cNvCxnSpPr>
            <p:nvPr/>
          </p:nvCxnSpPr>
          <p:spPr>
            <a:xfrm>
              <a:off x="1794349" y="2625403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3" name="Shape 623"/>
            <p:cNvSpPr/>
            <p:nvPr/>
          </p:nvSpPr>
          <p:spPr>
            <a:xfrm>
              <a:off x="2214903" y="2490926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4" name="Shape 624"/>
            <p:cNvCxnSpPr>
              <a:stCxn id="623" idx="0"/>
              <a:endCxn id="623" idx="2"/>
            </p:cNvCxnSpPr>
            <p:nvPr/>
          </p:nvCxnSpPr>
          <p:spPr>
            <a:xfrm>
              <a:off x="2348583" y="2490926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Shape 625"/>
            <p:cNvCxnSpPr>
              <a:stCxn id="623" idx="1"/>
            </p:cNvCxnSpPr>
            <p:nvPr/>
          </p:nvCxnSpPr>
          <p:spPr>
            <a:xfrm>
              <a:off x="2214903" y="2624606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6" name="Shape 626"/>
            <p:cNvSpPr/>
            <p:nvPr/>
          </p:nvSpPr>
          <p:spPr>
            <a:xfrm>
              <a:off x="2928621" y="2079919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7" name="Shape 627"/>
            <p:cNvCxnSpPr>
              <a:stCxn id="626" idx="0"/>
              <a:endCxn id="626" idx="2"/>
            </p:cNvCxnSpPr>
            <p:nvPr/>
          </p:nvCxnSpPr>
          <p:spPr>
            <a:xfrm>
              <a:off x="3062302" y="2079919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8" name="Shape 628"/>
            <p:cNvCxnSpPr>
              <a:stCxn id="626" idx="1"/>
            </p:cNvCxnSpPr>
            <p:nvPr/>
          </p:nvCxnSpPr>
          <p:spPr>
            <a:xfrm>
              <a:off x="2928621" y="2213599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9" name="Shape 629"/>
            <p:cNvSpPr/>
            <p:nvPr/>
          </p:nvSpPr>
          <p:spPr>
            <a:xfrm>
              <a:off x="3348383" y="2079125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0" name="Shape 630"/>
            <p:cNvCxnSpPr>
              <a:stCxn id="629" idx="0"/>
              <a:endCxn id="629" idx="2"/>
            </p:cNvCxnSpPr>
            <p:nvPr/>
          </p:nvCxnSpPr>
          <p:spPr>
            <a:xfrm>
              <a:off x="3482063" y="2079125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1" name="Shape 631"/>
            <p:cNvCxnSpPr>
              <a:stCxn id="629" idx="1"/>
            </p:cNvCxnSpPr>
            <p:nvPr/>
          </p:nvCxnSpPr>
          <p:spPr>
            <a:xfrm>
              <a:off x="3348383" y="2212806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2" name="Shape 632"/>
            <p:cNvSpPr/>
            <p:nvPr/>
          </p:nvSpPr>
          <p:spPr>
            <a:xfrm>
              <a:off x="2927826" y="2499681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3" name="Shape 633"/>
            <p:cNvCxnSpPr>
              <a:stCxn id="632" idx="0"/>
              <a:endCxn id="632" idx="2"/>
            </p:cNvCxnSpPr>
            <p:nvPr/>
          </p:nvCxnSpPr>
          <p:spPr>
            <a:xfrm>
              <a:off x="3061506" y="2499681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4" name="Shape 634"/>
            <p:cNvCxnSpPr>
              <a:stCxn id="632" idx="1"/>
            </p:cNvCxnSpPr>
            <p:nvPr/>
          </p:nvCxnSpPr>
          <p:spPr>
            <a:xfrm>
              <a:off x="2927826" y="2633362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5" name="Shape 635"/>
            <p:cNvSpPr/>
            <p:nvPr/>
          </p:nvSpPr>
          <p:spPr>
            <a:xfrm>
              <a:off x="3348382" y="2498885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6" name="Shape 636"/>
            <p:cNvCxnSpPr>
              <a:stCxn id="635" idx="0"/>
              <a:endCxn id="635" idx="2"/>
            </p:cNvCxnSpPr>
            <p:nvPr/>
          </p:nvCxnSpPr>
          <p:spPr>
            <a:xfrm>
              <a:off x="3482063" y="2498885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7" name="Shape 637"/>
            <p:cNvCxnSpPr>
              <a:stCxn id="635" idx="1"/>
            </p:cNvCxnSpPr>
            <p:nvPr/>
          </p:nvCxnSpPr>
          <p:spPr>
            <a:xfrm>
              <a:off x="3348382" y="2632565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8" name="Shape 638"/>
            <p:cNvSpPr/>
            <p:nvPr/>
          </p:nvSpPr>
          <p:spPr>
            <a:xfrm>
              <a:off x="4054980" y="2079549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9" name="Shape 639"/>
            <p:cNvCxnSpPr>
              <a:stCxn id="638" idx="0"/>
              <a:endCxn id="638" idx="2"/>
            </p:cNvCxnSpPr>
            <p:nvPr/>
          </p:nvCxnSpPr>
          <p:spPr>
            <a:xfrm>
              <a:off x="4188661" y="2079549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0" name="Shape 640"/>
            <p:cNvCxnSpPr>
              <a:stCxn id="638" idx="1"/>
            </p:cNvCxnSpPr>
            <p:nvPr/>
          </p:nvCxnSpPr>
          <p:spPr>
            <a:xfrm>
              <a:off x="4054980" y="2213230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1" name="Shape 641"/>
            <p:cNvSpPr/>
            <p:nvPr/>
          </p:nvSpPr>
          <p:spPr>
            <a:xfrm>
              <a:off x="4474744" y="2078755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2" name="Shape 642"/>
            <p:cNvCxnSpPr>
              <a:stCxn id="641" idx="0"/>
              <a:endCxn id="641" idx="2"/>
            </p:cNvCxnSpPr>
            <p:nvPr/>
          </p:nvCxnSpPr>
          <p:spPr>
            <a:xfrm>
              <a:off x="4608425" y="2078755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3" name="Shape 643"/>
            <p:cNvCxnSpPr>
              <a:stCxn id="641" idx="1"/>
            </p:cNvCxnSpPr>
            <p:nvPr/>
          </p:nvCxnSpPr>
          <p:spPr>
            <a:xfrm>
              <a:off x="4474744" y="2212436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4" name="Shape 644"/>
            <p:cNvSpPr/>
            <p:nvPr/>
          </p:nvSpPr>
          <p:spPr>
            <a:xfrm>
              <a:off x="4054187" y="2499309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5" name="Shape 645"/>
            <p:cNvCxnSpPr>
              <a:stCxn id="644" idx="0"/>
              <a:endCxn id="644" idx="2"/>
            </p:cNvCxnSpPr>
            <p:nvPr/>
          </p:nvCxnSpPr>
          <p:spPr>
            <a:xfrm>
              <a:off x="4187868" y="2499309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6" name="Shape 646"/>
            <p:cNvCxnSpPr>
              <a:stCxn id="644" idx="1"/>
            </p:cNvCxnSpPr>
            <p:nvPr/>
          </p:nvCxnSpPr>
          <p:spPr>
            <a:xfrm>
              <a:off x="4054187" y="2632989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7" name="Shape 647"/>
            <p:cNvSpPr/>
            <p:nvPr/>
          </p:nvSpPr>
          <p:spPr>
            <a:xfrm>
              <a:off x="4474742" y="2498515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8" name="Shape 648"/>
            <p:cNvCxnSpPr>
              <a:stCxn id="647" idx="0"/>
              <a:endCxn id="647" idx="2"/>
            </p:cNvCxnSpPr>
            <p:nvPr/>
          </p:nvCxnSpPr>
          <p:spPr>
            <a:xfrm>
              <a:off x="4608423" y="2498515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9" name="Shape 649"/>
            <p:cNvCxnSpPr>
              <a:stCxn id="647" idx="1"/>
            </p:cNvCxnSpPr>
            <p:nvPr/>
          </p:nvCxnSpPr>
          <p:spPr>
            <a:xfrm>
              <a:off x="4474742" y="2632196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50" name="Shape 650"/>
            <p:cNvSpPr/>
            <p:nvPr/>
          </p:nvSpPr>
          <p:spPr>
            <a:xfrm>
              <a:off x="5171792" y="207917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1" name="Shape 651"/>
            <p:cNvCxnSpPr>
              <a:stCxn id="650" idx="0"/>
              <a:endCxn id="650" idx="2"/>
            </p:cNvCxnSpPr>
            <p:nvPr/>
          </p:nvCxnSpPr>
          <p:spPr>
            <a:xfrm>
              <a:off x="5305473" y="2079177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2" name="Shape 652"/>
            <p:cNvCxnSpPr>
              <a:stCxn id="650" idx="1"/>
            </p:cNvCxnSpPr>
            <p:nvPr/>
          </p:nvCxnSpPr>
          <p:spPr>
            <a:xfrm>
              <a:off x="5171792" y="2212857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53" name="Shape 653"/>
            <p:cNvSpPr/>
            <p:nvPr/>
          </p:nvSpPr>
          <p:spPr>
            <a:xfrm>
              <a:off x="5591555" y="2078383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4" name="Shape 654"/>
            <p:cNvCxnSpPr>
              <a:stCxn id="653" idx="0"/>
              <a:endCxn id="653" idx="2"/>
            </p:cNvCxnSpPr>
            <p:nvPr/>
          </p:nvCxnSpPr>
          <p:spPr>
            <a:xfrm>
              <a:off x="5725236" y="2078383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5" name="Shape 655"/>
            <p:cNvCxnSpPr>
              <a:stCxn id="653" idx="1"/>
            </p:cNvCxnSpPr>
            <p:nvPr/>
          </p:nvCxnSpPr>
          <p:spPr>
            <a:xfrm>
              <a:off x="5591555" y="2212064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56" name="Shape 656"/>
            <p:cNvSpPr/>
            <p:nvPr/>
          </p:nvSpPr>
          <p:spPr>
            <a:xfrm>
              <a:off x="5170998" y="2498939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7" name="Shape 657"/>
            <p:cNvCxnSpPr>
              <a:stCxn id="656" idx="0"/>
              <a:endCxn id="656" idx="2"/>
            </p:cNvCxnSpPr>
            <p:nvPr/>
          </p:nvCxnSpPr>
          <p:spPr>
            <a:xfrm>
              <a:off x="5304679" y="2498939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8" name="Shape 658"/>
            <p:cNvCxnSpPr>
              <a:stCxn id="656" idx="1"/>
            </p:cNvCxnSpPr>
            <p:nvPr/>
          </p:nvCxnSpPr>
          <p:spPr>
            <a:xfrm>
              <a:off x="5170998" y="2632620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59" name="Shape 659"/>
            <p:cNvSpPr/>
            <p:nvPr/>
          </p:nvSpPr>
          <p:spPr>
            <a:xfrm>
              <a:off x="5591553" y="2498143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Shape 660"/>
            <p:cNvCxnSpPr>
              <a:stCxn id="659" idx="0"/>
              <a:endCxn id="659" idx="2"/>
            </p:cNvCxnSpPr>
            <p:nvPr/>
          </p:nvCxnSpPr>
          <p:spPr>
            <a:xfrm>
              <a:off x="5725234" y="2498143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1" name="Shape 661"/>
            <p:cNvCxnSpPr>
              <a:stCxn id="659" idx="1"/>
            </p:cNvCxnSpPr>
            <p:nvPr/>
          </p:nvCxnSpPr>
          <p:spPr>
            <a:xfrm>
              <a:off x="5591553" y="2631823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2" name="Shape 662"/>
            <p:cNvSpPr/>
            <p:nvPr/>
          </p:nvSpPr>
          <p:spPr>
            <a:xfrm>
              <a:off x="6288603" y="207880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3" name="Shape 663"/>
            <p:cNvCxnSpPr>
              <a:stCxn id="662" idx="0"/>
              <a:endCxn id="662" idx="2"/>
            </p:cNvCxnSpPr>
            <p:nvPr/>
          </p:nvCxnSpPr>
          <p:spPr>
            <a:xfrm>
              <a:off x="6422284" y="2078807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4" name="Shape 664"/>
            <p:cNvCxnSpPr>
              <a:stCxn id="662" idx="1"/>
            </p:cNvCxnSpPr>
            <p:nvPr/>
          </p:nvCxnSpPr>
          <p:spPr>
            <a:xfrm>
              <a:off x="6288603" y="2212488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5" name="Shape 665"/>
            <p:cNvSpPr/>
            <p:nvPr/>
          </p:nvSpPr>
          <p:spPr>
            <a:xfrm>
              <a:off x="6708365" y="2078013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6" name="Shape 666"/>
            <p:cNvCxnSpPr>
              <a:stCxn id="665" idx="0"/>
              <a:endCxn id="665" idx="2"/>
            </p:cNvCxnSpPr>
            <p:nvPr/>
          </p:nvCxnSpPr>
          <p:spPr>
            <a:xfrm>
              <a:off x="6842045" y="2078013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7" name="Shape 667"/>
            <p:cNvCxnSpPr>
              <a:stCxn id="665" idx="1"/>
            </p:cNvCxnSpPr>
            <p:nvPr/>
          </p:nvCxnSpPr>
          <p:spPr>
            <a:xfrm>
              <a:off x="6708365" y="2211694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6287808" y="2498567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Shape 669"/>
            <p:cNvCxnSpPr>
              <a:stCxn id="668" idx="0"/>
              <a:endCxn id="668" idx="2"/>
            </p:cNvCxnSpPr>
            <p:nvPr/>
          </p:nvCxnSpPr>
          <p:spPr>
            <a:xfrm>
              <a:off x="6421488" y="2498567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0" name="Shape 670"/>
            <p:cNvCxnSpPr>
              <a:stCxn id="668" idx="1"/>
            </p:cNvCxnSpPr>
            <p:nvPr/>
          </p:nvCxnSpPr>
          <p:spPr>
            <a:xfrm>
              <a:off x="6287808" y="2632247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1" name="Shape 671"/>
            <p:cNvSpPr/>
            <p:nvPr/>
          </p:nvSpPr>
          <p:spPr>
            <a:xfrm>
              <a:off x="6708364" y="2497773"/>
              <a:ext cx="267361" cy="267361"/>
            </a:xfrm>
            <a:prstGeom prst="rect">
              <a:avLst/>
            </a:prstGeom>
            <a:solidFill>
              <a:srgbClr val="800000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2" name="Shape 672"/>
            <p:cNvCxnSpPr>
              <a:stCxn id="671" idx="0"/>
              <a:endCxn id="671" idx="2"/>
            </p:cNvCxnSpPr>
            <p:nvPr/>
          </p:nvCxnSpPr>
          <p:spPr>
            <a:xfrm>
              <a:off x="6842045" y="2497773"/>
              <a:ext cx="0" cy="2673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3" name="Shape 673"/>
            <p:cNvCxnSpPr>
              <a:stCxn id="671" idx="1"/>
            </p:cNvCxnSpPr>
            <p:nvPr/>
          </p:nvCxnSpPr>
          <p:spPr>
            <a:xfrm>
              <a:off x="6708364" y="2631454"/>
              <a:ext cx="267300" cy="1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350498" y="0"/>
            <a:ext cx="7336300" cy="1173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in HPC is Broad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 Science  and Civil Engineering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Dynamics 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Nanotechnology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Science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Storm modeling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Epidemiology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 Physics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analysis of phone network patterns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science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large cosmological simulations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sequencing 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Molecular Sciences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 Science 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Collaboration in Cosmology and Plasma Physics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Accelerator-based Systems</a:t>
            </a:r>
            <a:endParaRPr/>
          </a:p>
        </p:txBody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x="457200" y="3555998"/>
            <a:ext cx="8229600" cy="2570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937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Calculations made in both CPUs and GPUs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longer limited to single precision calculations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balancing critical for performance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specific libraries and compilers (CUDA, OpenCL)</a:t>
            </a:r>
            <a:endParaRPr/>
          </a:p>
          <a:p>
            <a:pPr indent="-119379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Co-processor from Intel: MIC (Many Integrated Core) </a:t>
            </a:r>
            <a:endParaRPr/>
          </a:p>
          <a:p>
            <a:pPr indent="-1397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40"/>
              <a:buFont typeface="Calibri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Shape 680"/>
          <p:cNvGrpSpPr/>
          <p:nvPr/>
        </p:nvGrpSpPr>
        <p:grpSpPr>
          <a:xfrm>
            <a:off x="1057384" y="1513437"/>
            <a:ext cx="7029232" cy="1831140"/>
            <a:chOff x="1154801" y="1549723"/>
            <a:chExt cx="7029232" cy="1831140"/>
          </a:xfrm>
        </p:grpSpPr>
        <p:sp>
          <p:nvSpPr>
            <p:cNvPr id="681" name="Shape 681"/>
            <p:cNvSpPr/>
            <p:nvPr/>
          </p:nvSpPr>
          <p:spPr>
            <a:xfrm>
              <a:off x="1155594" y="3108469"/>
              <a:ext cx="7028439" cy="272394"/>
            </a:xfrm>
            <a:prstGeom prst="rect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/>
            </a:p>
          </p:txBody>
        </p:sp>
        <p:grpSp>
          <p:nvGrpSpPr>
            <p:cNvPr id="682" name="Shape 682"/>
            <p:cNvGrpSpPr/>
            <p:nvPr/>
          </p:nvGrpSpPr>
          <p:grpSpPr>
            <a:xfrm>
              <a:off x="1154801" y="1550517"/>
              <a:ext cx="1506888" cy="1557945"/>
              <a:chOff x="948445" y="1549723"/>
              <a:chExt cx="1506888" cy="1557945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Shape 684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Shape 685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86" name="Shape 686"/>
              <p:cNvCxnSpPr>
                <a:stCxn id="685" idx="0"/>
                <a:endCxn id="685" idx="2"/>
              </p:cNvCxnSpPr>
              <p:nvPr/>
            </p:nvCxnSpPr>
            <p:spPr>
              <a:xfrm>
                <a:off x="1216601" y="2071963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7" name="Shape 687"/>
              <p:cNvCxnSpPr>
                <a:stCxn id="685" idx="1"/>
              </p:cNvCxnSpPr>
              <p:nvPr/>
            </p:nvCxnSpPr>
            <p:spPr>
              <a:xfrm>
                <a:off x="1082920" y="2205644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88" name="Shape 688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89" name="Shape 689"/>
              <p:cNvCxnSpPr>
                <a:stCxn id="688" idx="0"/>
                <a:endCxn id="688" idx="2"/>
              </p:cNvCxnSpPr>
              <p:nvPr/>
            </p:nvCxnSpPr>
            <p:spPr>
              <a:xfrm>
                <a:off x="1636364" y="207116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0" name="Shape 690"/>
              <p:cNvCxnSpPr>
                <a:stCxn id="688" idx="1"/>
              </p:cNvCxnSpPr>
              <p:nvPr/>
            </p:nvCxnSpPr>
            <p:spPr>
              <a:xfrm>
                <a:off x="1502683" y="220484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91" name="Shape 691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92" name="Shape 692"/>
              <p:cNvCxnSpPr>
                <a:stCxn id="691" idx="0"/>
                <a:endCxn id="691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3" name="Shape 693"/>
              <p:cNvCxnSpPr>
                <a:stCxn id="691" idx="1"/>
              </p:cNvCxnSpPr>
              <p:nvPr/>
            </p:nvCxnSpPr>
            <p:spPr>
              <a:xfrm>
                <a:off x="1082125" y="2625405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94" name="Shape 694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95" name="Shape 695"/>
              <p:cNvCxnSpPr>
                <a:stCxn id="694" idx="0"/>
                <a:endCxn id="694" idx="2"/>
              </p:cNvCxnSpPr>
              <p:nvPr/>
            </p:nvCxnSpPr>
            <p:spPr>
              <a:xfrm>
                <a:off x="1636360" y="249092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6" name="Shape 696"/>
              <p:cNvCxnSpPr>
                <a:stCxn id="694" idx="1"/>
              </p:cNvCxnSpPr>
              <p:nvPr/>
            </p:nvCxnSpPr>
            <p:spPr>
              <a:xfrm>
                <a:off x="1502680" y="262460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97" name="Shape 697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  <a:endParaRPr/>
              </a:p>
            </p:txBody>
          </p:sp>
          <p:sp>
            <p:nvSpPr>
              <p:cNvPr id="698" name="Shape 698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  <a:endParaRPr/>
              </a:p>
            </p:txBody>
          </p:sp>
          <p:sp>
            <p:nvSpPr>
              <p:cNvPr id="699" name="Shape 699"/>
              <p:cNvSpPr/>
              <p:nvPr/>
            </p:nvSpPr>
            <p:spPr>
              <a:xfrm flipH="1" rot="10800000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0" name="Shape 700"/>
              <p:cNvCxnSpPr>
                <a:stCxn id="699" idx="0"/>
                <a:endCxn id="697" idx="0"/>
              </p:cNvCxnSpPr>
              <p:nvPr/>
            </p:nvCxnSpPr>
            <p:spPr>
              <a:xfrm>
                <a:off x="2261265" y="2147962"/>
                <a:ext cx="900" cy="101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1" name="Shape 701"/>
              <p:cNvCxnSpPr>
                <a:stCxn id="684" idx="3"/>
                <a:endCxn id="683" idx="1"/>
              </p:cNvCxnSpPr>
              <p:nvPr/>
            </p:nvCxnSpPr>
            <p:spPr>
              <a:xfrm>
                <a:off x="1921137" y="2432229"/>
                <a:ext cx="136200" cy="1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2" name="Shape 702"/>
              <p:cNvCxnSpPr>
                <a:stCxn id="698" idx="2"/>
                <a:endCxn id="684" idx="0"/>
              </p:cNvCxnSpPr>
              <p:nvPr/>
            </p:nvCxnSpPr>
            <p:spPr>
              <a:xfrm flipH="1">
                <a:off x="1434686" y="1822117"/>
                <a:ext cx="900" cy="1161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3" name="Shape 703"/>
              <p:cNvCxnSpPr>
                <a:stCxn id="684" idx="2"/>
              </p:cNvCxnSpPr>
              <p:nvPr/>
            </p:nvCxnSpPr>
            <p:spPr>
              <a:xfrm flipH="1">
                <a:off x="1433291" y="2926168"/>
                <a:ext cx="1500" cy="181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04" name="Shape 704"/>
            <p:cNvGrpSpPr/>
            <p:nvPr/>
          </p:nvGrpSpPr>
          <p:grpSpPr>
            <a:xfrm>
              <a:off x="3018612" y="1549723"/>
              <a:ext cx="1506888" cy="1557945"/>
              <a:chOff x="948445" y="1549723"/>
              <a:chExt cx="1506888" cy="1557945"/>
            </a:xfrm>
          </p:grpSpPr>
          <p:sp>
            <p:nvSpPr>
              <p:cNvPr id="705" name="Shape 705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Shape 706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Shape 707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8" name="Shape 708"/>
              <p:cNvCxnSpPr>
                <a:stCxn id="707" idx="0"/>
                <a:endCxn id="707" idx="2"/>
              </p:cNvCxnSpPr>
              <p:nvPr/>
            </p:nvCxnSpPr>
            <p:spPr>
              <a:xfrm>
                <a:off x="1216601" y="2071963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9" name="Shape 709"/>
              <p:cNvCxnSpPr>
                <a:stCxn id="707" idx="1"/>
              </p:cNvCxnSpPr>
              <p:nvPr/>
            </p:nvCxnSpPr>
            <p:spPr>
              <a:xfrm>
                <a:off x="1082920" y="2205644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0" name="Shape 710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1" name="Shape 711"/>
              <p:cNvCxnSpPr>
                <a:stCxn id="710" idx="0"/>
                <a:endCxn id="710" idx="2"/>
              </p:cNvCxnSpPr>
              <p:nvPr/>
            </p:nvCxnSpPr>
            <p:spPr>
              <a:xfrm>
                <a:off x="1636364" y="207116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2" name="Shape 712"/>
              <p:cNvCxnSpPr>
                <a:stCxn id="710" idx="1"/>
              </p:cNvCxnSpPr>
              <p:nvPr/>
            </p:nvCxnSpPr>
            <p:spPr>
              <a:xfrm>
                <a:off x="1502683" y="220484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3" name="Shape 713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4" name="Shape 714"/>
              <p:cNvCxnSpPr>
                <a:stCxn id="713" idx="0"/>
                <a:endCxn id="713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5" name="Shape 715"/>
              <p:cNvCxnSpPr>
                <a:stCxn id="713" idx="1"/>
              </p:cNvCxnSpPr>
              <p:nvPr/>
            </p:nvCxnSpPr>
            <p:spPr>
              <a:xfrm>
                <a:off x="1082125" y="2625405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6" name="Shape 716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7" name="Shape 717"/>
              <p:cNvCxnSpPr>
                <a:stCxn id="716" idx="0"/>
                <a:endCxn id="716" idx="2"/>
              </p:cNvCxnSpPr>
              <p:nvPr/>
            </p:nvCxnSpPr>
            <p:spPr>
              <a:xfrm>
                <a:off x="1636360" y="249092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8" name="Shape 718"/>
              <p:cNvCxnSpPr>
                <a:stCxn id="716" idx="1"/>
              </p:cNvCxnSpPr>
              <p:nvPr/>
            </p:nvCxnSpPr>
            <p:spPr>
              <a:xfrm>
                <a:off x="1502680" y="262460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9" name="Shape 719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  <a:endParaRPr/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  <a:endParaRPr/>
              </a:p>
            </p:txBody>
          </p:sp>
          <p:sp>
            <p:nvSpPr>
              <p:cNvPr id="721" name="Shape 721"/>
              <p:cNvSpPr/>
              <p:nvPr/>
            </p:nvSpPr>
            <p:spPr>
              <a:xfrm flipH="1" rot="10800000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22" name="Shape 722"/>
              <p:cNvCxnSpPr>
                <a:stCxn id="721" idx="0"/>
                <a:endCxn id="719" idx="0"/>
              </p:cNvCxnSpPr>
              <p:nvPr/>
            </p:nvCxnSpPr>
            <p:spPr>
              <a:xfrm>
                <a:off x="2261265" y="2147962"/>
                <a:ext cx="900" cy="101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3" name="Shape 723"/>
              <p:cNvCxnSpPr>
                <a:stCxn id="706" idx="3"/>
                <a:endCxn id="705" idx="1"/>
              </p:cNvCxnSpPr>
              <p:nvPr/>
            </p:nvCxnSpPr>
            <p:spPr>
              <a:xfrm>
                <a:off x="1921137" y="2432229"/>
                <a:ext cx="136200" cy="1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4" name="Shape 724"/>
              <p:cNvCxnSpPr>
                <a:stCxn id="720" idx="2"/>
                <a:endCxn id="706" idx="0"/>
              </p:cNvCxnSpPr>
              <p:nvPr/>
            </p:nvCxnSpPr>
            <p:spPr>
              <a:xfrm flipH="1">
                <a:off x="1434686" y="1822117"/>
                <a:ext cx="900" cy="1161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5" name="Shape 725"/>
              <p:cNvCxnSpPr>
                <a:stCxn id="706" idx="2"/>
              </p:cNvCxnSpPr>
              <p:nvPr/>
            </p:nvCxnSpPr>
            <p:spPr>
              <a:xfrm flipH="1">
                <a:off x="1433291" y="2926168"/>
                <a:ext cx="1500" cy="181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26" name="Shape 726"/>
            <p:cNvGrpSpPr/>
            <p:nvPr/>
          </p:nvGrpSpPr>
          <p:grpSpPr>
            <a:xfrm>
              <a:off x="4875374" y="1549723"/>
              <a:ext cx="1506888" cy="1557945"/>
              <a:chOff x="948445" y="1549723"/>
              <a:chExt cx="1506888" cy="1557945"/>
            </a:xfrm>
          </p:grpSpPr>
          <p:sp>
            <p:nvSpPr>
              <p:cNvPr id="727" name="Shape 727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Shape 728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Shape 729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0" name="Shape 730"/>
              <p:cNvCxnSpPr>
                <a:stCxn id="729" idx="0"/>
                <a:endCxn id="729" idx="2"/>
              </p:cNvCxnSpPr>
              <p:nvPr/>
            </p:nvCxnSpPr>
            <p:spPr>
              <a:xfrm>
                <a:off x="1216601" y="2071963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1" name="Shape 731"/>
              <p:cNvCxnSpPr>
                <a:stCxn id="729" idx="1"/>
              </p:cNvCxnSpPr>
              <p:nvPr/>
            </p:nvCxnSpPr>
            <p:spPr>
              <a:xfrm>
                <a:off x="1082920" y="2205644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32" name="Shape 732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3" name="Shape 733"/>
              <p:cNvCxnSpPr>
                <a:stCxn id="732" idx="0"/>
                <a:endCxn id="732" idx="2"/>
              </p:cNvCxnSpPr>
              <p:nvPr/>
            </p:nvCxnSpPr>
            <p:spPr>
              <a:xfrm>
                <a:off x="1636364" y="207116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4" name="Shape 734"/>
              <p:cNvCxnSpPr>
                <a:stCxn id="732" idx="1"/>
              </p:cNvCxnSpPr>
              <p:nvPr/>
            </p:nvCxnSpPr>
            <p:spPr>
              <a:xfrm>
                <a:off x="1502683" y="220484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35" name="Shape 735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6" name="Shape 736"/>
              <p:cNvCxnSpPr>
                <a:stCxn id="735" idx="0"/>
                <a:endCxn id="735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Shape 737"/>
              <p:cNvCxnSpPr>
                <a:stCxn id="735" idx="1"/>
              </p:cNvCxnSpPr>
              <p:nvPr/>
            </p:nvCxnSpPr>
            <p:spPr>
              <a:xfrm>
                <a:off x="1082125" y="2625405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38" name="Shape 738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9" name="Shape 739"/>
              <p:cNvCxnSpPr>
                <a:stCxn id="738" idx="0"/>
                <a:endCxn id="738" idx="2"/>
              </p:cNvCxnSpPr>
              <p:nvPr/>
            </p:nvCxnSpPr>
            <p:spPr>
              <a:xfrm>
                <a:off x="1636360" y="249092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0" name="Shape 740"/>
              <p:cNvCxnSpPr>
                <a:stCxn id="738" idx="1"/>
              </p:cNvCxnSpPr>
              <p:nvPr/>
            </p:nvCxnSpPr>
            <p:spPr>
              <a:xfrm>
                <a:off x="1502680" y="262460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41" name="Shape 741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  <a:endParaRPr/>
              </a:p>
            </p:txBody>
          </p:sp>
          <p:sp>
            <p:nvSpPr>
              <p:cNvPr id="742" name="Shape 742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  <a:endParaRPr/>
              </a:p>
            </p:txBody>
          </p:sp>
          <p:sp>
            <p:nvSpPr>
              <p:cNvPr id="743" name="Shape 743"/>
              <p:cNvSpPr/>
              <p:nvPr/>
            </p:nvSpPr>
            <p:spPr>
              <a:xfrm flipH="1" rot="10800000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44" name="Shape 744"/>
              <p:cNvCxnSpPr>
                <a:stCxn id="743" idx="0"/>
                <a:endCxn id="741" idx="0"/>
              </p:cNvCxnSpPr>
              <p:nvPr/>
            </p:nvCxnSpPr>
            <p:spPr>
              <a:xfrm>
                <a:off x="2261265" y="2147962"/>
                <a:ext cx="900" cy="101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5" name="Shape 745"/>
              <p:cNvCxnSpPr>
                <a:stCxn id="728" idx="3"/>
                <a:endCxn id="727" idx="1"/>
              </p:cNvCxnSpPr>
              <p:nvPr/>
            </p:nvCxnSpPr>
            <p:spPr>
              <a:xfrm>
                <a:off x="1921137" y="2432229"/>
                <a:ext cx="136200" cy="1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6" name="Shape 746"/>
              <p:cNvCxnSpPr>
                <a:stCxn id="742" idx="2"/>
                <a:endCxn id="728" idx="0"/>
              </p:cNvCxnSpPr>
              <p:nvPr/>
            </p:nvCxnSpPr>
            <p:spPr>
              <a:xfrm flipH="1">
                <a:off x="1434686" y="1822117"/>
                <a:ext cx="900" cy="1161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7" name="Shape 747"/>
              <p:cNvCxnSpPr>
                <a:stCxn id="728" idx="2"/>
              </p:cNvCxnSpPr>
              <p:nvPr/>
            </p:nvCxnSpPr>
            <p:spPr>
              <a:xfrm flipH="1">
                <a:off x="1433291" y="2926168"/>
                <a:ext cx="1500" cy="181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48" name="Shape 748"/>
            <p:cNvGrpSpPr/>
            <p:nvPr/>
          </p:nvGrpSpPr>
          <p:grpSpPr>
            <a:xfrm>
              <a:off x="6677145" y="1549723"/>
              <a:ext cx="1506888" cy="1557945"/>
              <a:chOff x="948445" y="1549723"/>
              <a:chExt cx="1506888" cy="1557945"/>
            </a:xfrm>
          </p:grpSpPr>
          <p:sp>
            <p:nvSpPr>
              <p:cNvPr id="749" name="Shape 749"/>
              <p:cNvSpPr/>
              <p:nvPr/>
            </p:nvSpPr>
            <p:spPr>
              <a:xfrm>
                <a:off x="2057400" y="1938866"/>
                <a:ext cx="397933" cy="99059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948445" y="1938289"/>
                <a:ext cx="972692" cy="987879"/>
              </a:xfrm>
              <a:prstGeom prst="rect">
                <a:avLst/>
              </a:prstGeom>
              <a:gradFill>
                <a:gsLst>
                  <a:gs pos="0">
                    <a:srgbClr val="2D5C97"/>
                  </a:gs>
                  <a:gs pos="80000">
                    <a:srgbClr val="3C7AC5"/>
                  </a:gs>
                  <a:gs pos="100000">
                    <a:srgbClr val="397BC9"/>
                  </a:gs>
                </a:gsLst>
                <a:lin ang="16200000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Shape 751"/>
              <p:cNvSpPr/>
              <p:nvPr/>
            </p:nvSpPr>
            <p:spPr>
              <a:xfrm>
                <a:off x="1082920" y="2071963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52" name="Shape 752"/>
              <p:cNvCxnSpPr>
                <a:stCxn id="751" idx="0"/>
                <a:endCxn id="751" idx="2"/>
              </p:cNvCxnSpPr>
              <p:nvPr/>
            </p:nvCxnSpPr>
            <p:spPr>
              <a:xfrm>
                <a:off x="1216601" y="2071963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3" name="Shape 753"/>
              <p:cNvCxnSpPr>
                <a:stCxn id="751" idx="1"/>
              </p:cNvCxnSpPr>
              <p:nvPr/>
            </p:nvCxnSpPr>
            <p:spPr>
              <a:xfrm>
                <a:off x="1082920" y="2205644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54" name="Shape 754"/>
              <p:cNvSpPr/>
              <p:nvPr/>
            </p:nvSpPr>
            <p:spPr>
              <a:xfrm>
                <a:off x="1502683" y="207116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55" name="Shape 755"/>
              <p:cNvCxnSpPr>
                <a:stCxn id="754" idx="0"/>
                <a:endCxn id="754" idx="2"/>
              </p:cNvCxnSpPr>
              <p:nvPr/>
            </p:nvCxnSpPr>
            <p:spPr>
              <a:xfrm>
                <a:off x="1636364" y="207116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6" name="Shape 756"/>
              <p:cNvCxnSpPr>
                <a:stCxn id="754" idx="1"/>
              </p:cNvCxnSpPr>
              <p:nvPr/>
            </p:nvCxnSpPr>
            <p:spPr>
              <a:xfrm>
                <a:off x="1502683" y="220484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57" name="Shape 757"/>
              <p:cNvSpPr/>
              <p:nvPr/>
            </p:nvSpPr>
            <p:spPr>
              <a:xfrm>
                <a:off x="1082125" y="2491724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58" name="Shape 758"/>
              <p:cNvCxnSpPr>
                <a:stCxn id="757" idx="0"/>
                <a:endCxn id="757" idx="2"/>
              </p:cNvCxnSpPr>
              <p:nvPr/>
            </p:nvCxnSpPr>
            <p:spPr>
              <a:xfrm>
                <a:off x="1215806" y="2491724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9" name="Shape 759"/>
              <p:cNvCxnSpPr>
                <a:stCxn id="757" idx="1"/>
              </p:cNvCxnSpPr>
              <p:nvPr/>
            </p:nvCxnSpPr>
            <p:spPr>
              <a:xfrm>
                <a:off x="1082125" y="2625405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60" name="Shape 760"/>
              <p:cNvSpPr/>
              <p:nvPr/>
            </p:nvSpPr>
            <p:spPr>
              <a:xfrm>
                <a:off x="1502680" y="2490928"/>
                <a:ext cx="267361" cy="267361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61" name="Shape 761"/>
              <p:cNvCxnSpPr>
                <a:stCxn id="760" idx="0"/>
                <a:endCxn id="760" idx="2"/>
              </p:cNvCxnSpPr>
              <p:nvPr/>
            </p:nvCxnSpPr>
            <p:spPr>
              <a:xfrm>
                <a:off x="1636360" y="2490928"/>
                <a:ext cx="0" cy="267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2" name="Shape 762"/>
              <p:cNvCxnSpPr>
                <a:stCxn id="760" idx="1"/>
              </p:cNvCxnSpPr>
              <p:nvPr/>
            </p:nvCxnSpPr>
            <p:spPr>
              <a:xfrm>
                <a:off x="1502680" y="2624608"/>
                <a:ext cx="267300" cy="15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63" name="Shape 763"/>
              <p:cNvSpPr/>
              <p:nvPr/>
            </p:nvSpPr>
            <p:spPr>
              <a:xfrm>
                <a:off x="2130825" y="2249565"/>
                <a:ext cx="262467" cy="560609"/>
              </a:xfrm>
              <a:prstGeom prst="rect">
                <a:avLst/>
              </a:prstGeom>
              <a:solidFill>
                <a:srgbClr val="800000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GPU</a:t>
                </a:r>
                <a:endParaRPr/>
              </a:p>
            </p:txBody>
          </p:sp>
          <p:sp>
            <p:nvSpPr>
              <p:cNvPr id="764" name="Shape 764"/>
              <p:cNvSpPr/>
              <p:nvPr/>
            </p:nvSpPr>
            <p:spPr>
              <a:xfrm>
                <a:off x="949240" y="1549723"/>
                <a:ext cx="972692" cy="27239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5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Memory</a:t>
                </a:r>
                <a:endParaRPr/>
              </a:p>
            </p:txBody>
          </p:sp>
          <p:sp>
            <p:nvSpPr>
              <p:cNvPr id="765" name="Shape 765"/>
              <p:cNvSpPr/>
              <p:nvPr/>
            </p:nvSpPr>
            <p:spPr>
              <a:xfrm flipH="1" rot="10800000">
                <a:off x="2130031" y="2011898"/>
                <a:ext cx="262467" cy="13606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66" name="Shape 766"/>
              <p:cNvCxnSpPr>
                <a:stCxn id="765" idx="0"/>
                <a:endCxn id="763" idx="0"/>
              </p:cNvCxnSpPr>
              <p:nvPr/>
            </p:nvCxnSpPr>
            <p:spPr>
              <a:xfrm>
                <a:off x="2261265" y="2147962"/>
                <a:ext cx="900" cy="101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7" name="Shape 767"/>
              <p:cNvCxnSpPr>
                <a:stCxn id="750" idx="3"/>
                <a:endCxn id="749" idx="1"/>
              </p:cNvCxnSpPr>
              <p:nvPr/>
            </p:nvCxnSpPr>
            <p:spPr>
              <a:xfrm>
                <a:off x="1921137" y="2432229"/>
                <a:ext cx="136200" cy="1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8" name="Shape 768"/>
              <p:cNvCxnSpPr>
                <a:stCxn id="764" idx="2"/>
                <a:endCxn id="750" idx="0"/>
              </p:cNvCxnSpPr>
              <p:nvPr/>
            </p:nvCxnSpPr>
            <p:spPr>
              <a:xfrm flipH="1">
                <a:off x="1434686" y="1822117"/>
                <a:ext cx="900" cy="1161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9" name="Shape 769"/>
              <p:cNvCxnSpPr>
                <a:stCxn id="750" idx="2"/>
              </p:cNvCxnSpPr>
              <p:nvPr/>
            </p:nvCxnSpPr>
            <p:spPr>
              <a:xfrm flipH="1">
                <a:off x="1433291" y="2926168"/>
                <a:ext cx="1500" cy="1815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Submitting a Job</a:t>
            </a:r>
            <a:endParaRPr/>
          </a:p>
        </p:txBody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via a shell script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description: Resources required, run time, allocation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&amp; dependencies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statements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job script: </a:t>
            </a:r>
            <a:r>
              <a:rPr b="0" i="0" lang="en-US" sz="29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&lt;job_script&gt;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options: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Interactive job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59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-I …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80"/>
              <a:buFont typeface="Calibri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job with X11 forwarding: </a:t>
            </a:r>
            <a:r>
              <a:rPr b="0" i="0" lang="en-US" sz="240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-I –X …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Monitoring</a:t>
            </a:r>
            <a:endParaRPr/>
          </a:p>
        </p:txBody>
      </p:sp>
      <p:sp>
        <p:nvSpPr>
          <p:cNvPr id="781" name="Shape 781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job status, and if pending when it will run</a:t>
            </a:r>
            <a:endParaRPr/>
          </a:p>
        </p:txBody>
      </p:sp>
      <p:graphicFrame>
        <p:nvGraphicFramePr>
          <p:cNvPr id="782" name="Shape 782"/>
          <p:cNvGraphicFramePr/>
          <p:nvPr/>
        </p:nvGraphicFramePr>
        <p:xfrm>
          <a:off x="623452" y="3011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{B82E23F6-814F-4D60-A424-66655BA4BF66}</a:tableStyleId>
              </a:tblPr>
              <a:tblGrid>
                <a:gridCol w="2978725"/>
                <a:gridCol w="4918350"/>
              </a:tblGrid>
              <a:tr h="58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Command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Meaning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checkjob –v JOBID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Get the status and resources of a job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showq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See what jobs are running and cluster utilization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showstart JOBID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Get expected job start time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9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qdel JOBID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/>
                        <a:t>Delete a job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Execution</a:t>
            </a:r>
            <a:endParaRPr/>
          </a:p>
        </p:txBody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of job execution depends on a variety of parameters: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Time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Queue Priority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Backfill Opportunities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Fairshare Priority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Reservations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Actively Scheduled Jobs per User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ARC Website</a:t>
            </a:r>
            <a:endParaRPr/>
          </a:p>
        </p:txBody>
      </p:sp>
      <p:sp>
        <p:nvSpPr>
          <p:cNvPr id="795" name="Shape 795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the Examples section of each system page for sample submission scripts and step-by-step examples: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http://www.arc.vt.edu/newriver</a:t>
            </a:r>
            <a:endParaRPr b="0" i="0" sz="2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http://www.arc.vt.edu/dragonstooth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http://www.arc.vt.edu/blueridge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huckleberry-user-guide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Step-by-Step Example</a:t>
            </a:r>
            <a:endParaRPr/>
          </a:p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/>
          </a:p>
        </p:txBody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training account (hpcXX)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into NewRiver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 hpcXX@cascades1.arc.vt.edu</a:t>
            </a:r>
            <a:endParaRPr b="0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Windows: Use PuTTY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Name: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cascades1.arc.vt.edu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Running MPI_Quad</a:t>
            </a:r>
            <a:endParaRPr/>
          </a:p>
        </p:txBody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copy from training directory:</a:t>
            </a:r>
            <a:endParaRPr/>
          </a:p>
          <a:p>
            <a:pPr indent="-6350" lvl="1" marL="603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/home/TRAINING/newriver/* ./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the code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Compile the Code</a:t>
            </a:r>
            <a:endParaRPr/>
          </a:p>
        </p:txBody>
      </p:sp>
      <p:sp>
        <p:nvSpPr>
          <p:cNvPr id="819" name="Shape 81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compiler is already loaded</a:t>
            </a:r>
            <a:endParaRPr/>
          </a:p>
          <a:p>
            <a:pPr indent="-6350" lvl="1" marL="603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list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command (executable is mpiqd)</a:t>
            </a:r>
            <a:endParaRPr/>
          </a:p>
          <a:p>
            <a:pPr indent="-6350" lvl="1" marL="603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mpicc -o mpiqd mpi_quad.c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GCC instead, swap it out:</a:t>
            </a:r>
            <a:endParaRPr/>
          </a:p>
          <a:p>
            <a:pPr indent="-6350" lvl="1" marL="603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swap intel gcc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3651494" y="4884398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Prepare Submission Script</a:t>
            </a:r>
            <a:endParaRPr/>
          </a:p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sample script: </a:t>
            </a:r>
            <a:endParaRPr/>
          </a:p>
          <a:p>
            <a:pPr indent="-6350" lvl="1" marL="603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/home/TRAINING/ARC_Intro/br.qsub  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sample script: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Walltime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request (nodes/ppn)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commands (add Intel &amp; mvapich2)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to run your job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it (e.g., mpiqd.qsub)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214582"/>
            <a:ext cx="6756300" cy="5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Uses HPC?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5672475" y="4145200"/>
            <a:ext cx="34893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&gt;2 billion core-hours allocated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1400 allocations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350 institutions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32 research domains</a:t>
            </a:r>
            <a:endParaRPr b="1" i="0" sz="24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Submission Script (Typical)</a:t>
            </a:r>
            <a:endParaRPr/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walltime=00:10:00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nodes=2:ppn=16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-q normal_q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-W group_list=newriver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–A AllocationName        &lt;--Only for NewRiver/BlueRidge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intel mvapich2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$PBS_O_WORKDIR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echo "MPI Quadrature!" 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mpirun -np $PBS_NP ./mpiqd</a:t>
            </a:r>
            <a:endParaRPr/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exit;</a:t>
            </a:r>
            <a:endParaRPr/>
          </a:p>
        </p:txBody>
      </p:sp>
      <p:sp>
        <p:nvSpPr>
          <p:cNvPr id="833" name="Shape 83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Submission Script (Today)</a:t>
            </a:r>
            <a:endParaRPr/>
          </a:p>
        </p:txBody>
      </p:sp>
      <p:sp>
        <p:nvSpPr>
          <p:cNvPr id="839" name="Shape 839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walltime=00:10:00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-l nodes=2:ppn=8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#PBS -q normal_q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1" i="0" lang="en-US" sz="176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-W group_list=training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1" i="0" lang="en-US" sz="176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–A training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1" i="0" lang="en-US" sz="176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#PBS –l advres=NLI_ARC_Intro.26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t/>
            </a:r>
            <a:endParaRPr b="0" i="0" sz="176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intel mvapich2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t/>
            </a:r>
            <a:endParaRPr b="0" i="0" sz="176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$PBS_O_WORKDIR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echo "MPI Quadrature!" 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mpirun -np $PBS_NP ./mpiqd</a:t>
            </a:r>
            <a:endParaRPr/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t/>
            </a:r>
            <a:endParaRPr b="0" i="0" sz="176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0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Calibri"/>
              <a:buNone/>
            </a:pPr>
            <a:r>
              <a:rPr b="0" i="0" lang="en-US" sz="176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exit;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the job</a:t>
            </a:r>
            <a:endParaRPr/>
          </a:p>
        </p:txBody>
      </p:sp>
      <p:sp>
        <p:nvSpPr>
          <p:cNvPr id="845" name="Shape 845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the files to $WORK: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 $WORK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mpiqd.qsub $WORK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Navigate to $WORK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$WORK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the job: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qsub mpiqd.qsub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 returns job number: 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25770.master.cluster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for job to complete</a:t>
            </a:r>
            <a:endParaRPr/>
          </a:p>
        </p:txBody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job status: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checkjob –v 25770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showq –u hpcXX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complete: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output: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mpiqd.qsub.o25770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mpiqd.qsub.e25770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results back to $HOME:</a:t>
            </a:r>
            <a:endParaRPr/>
          </a:p>
          <a:p>
            <a:pPr indent="0" lvl="1" marL="635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mpiqd.qsub.o25770 $HOME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Job Submission?</a:t>
            </a:r>
            <a:endParaRPr/>
          </a:p>
        </p:txBody>
      </p:sp>
      <p:grpSp>
        <p:nvGrpSpPr>
          <p:cNvPr id="858" name="Shape 858"/>
          <p:cNvGrpSpPr/>
          <p:nvPr/>
        </p:nvGrpSpPr>
        <p:grpSpPr>
          <a:xfrm>
            <a:off x="981529" y="1746025"/>
            <a:ext cx="7180943" cy="3381225"/>
            <a:chOff x="1505857" y="1455737"/>
            <a:chExt cx="7180943" cy="3381225"/>
          </a:xfrm>
        </p:grpSpPr>
        <p:sp>
          <p:nvSpPr>
            <p:cNvPr id="859" name="Shape 859"/>
            <p:cNvSpPr/>
            <p:nvPr/>
          </p:nvSpPr>
          <p:spPr>
            <a:xfrm>
              <a:off x="48768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57912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67056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7620000" y="2514600"/>
              <a:ext cx="533400" cy="12954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83058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84582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86106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Shape 866"/>
            <p:cNvSpPr txBox="1"/>
            <p:nvPr/>
          </p:nvSpPr>
          <p:spPr>
            <a:xfrm>
              <a:off x="2690813" y="2633663"/>
              <a:ext cx="1019100" cy="3144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Arial"/>
                <a:buNone/>
              </a:pPr>
              <a:r>
                <a:rPr b="1" i="1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qsub job</a:t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800600" y="3276600"/>
              <a:ext cx="76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4038600" y="3276600"/>
              <a:ext cx="76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9" name="Shape 869"/>
            <p:cNvGrpSpPr/>
            <p:nvPr/>
          </p:nvGrpSpPr>
          <p:grpSpPr>
            <a:xfrm>
              <a:off x="3386137" y="2971800"/>
              <a:ext cx="0" cy="382594"/>
              <a:chOff x="2112" y="2160"/>
              <a:chExt cx="0" cy="240"/>
            </a:xfrm>
          </p:grpSpPr>
          <p:sp>
            <p:nvSpPr>
              <p:cNvPr id="870" name="Shape 870"/>
              <p:cNvSpPr/>
              <p:nvPr/>
            </p:nvSpPr>
            <p:spPr>
              <a:xfrm>
                <a:off x="2112" y="216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Shape 871"/>
              <p:cNvSpPr/>
              <p:nvPr/>
            </p:nvSpPr>
            <p:spPr>
              <a:xfrm>
                <a:off x="2112" y="240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2" name="Shape 872"/>
            <p:cNvSpPr/>
            <p:nvPr/>
          </p:nvSpPr>
          <p:spPr>
            <a:xfrm rot="5400000">
              <a:off x="6324525" y="547613"/>
              <a:ext cx="152400" cy="3372000"/>
            </a:xfrm>
            <a:prstGeom prst="leftBracket">
              <a:avLst>
                <a:gd fmla="val 184375" name="adj"/>
              </a:avLst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Shape 873"/>
            <p:cNvSpPr txBox="1"/>
            <p:nvPr/>
          </p:nvSpPr>
          <p:spPr>
            <a:xfrm>
              <a:off x="5538787" y="1455737"/>
              <a:ext cx="1724100" cy="368400"/>
            </a:xfrm>
            <a:prstGeom prst="rect">
              <a:avLst/>
            </a:prstGeom>
            <a:solidFill>
              <a:srgbClr val="C0C0C0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 Nodes</a:t>
              </a:r>
              <a:endParaRPr/>
            </a:p>
          </p:txBody>
        </p:sp>
        <p:cxnSp>
          <p:nvCxnSpPr>
            <p:cNvPr id="874" name="Shape 874"/>
            <p:cNvCxnSpPr>
              <a:stCxn id="873" idx="2"/>
              <a:endCxn id="872" idx="1"/>
            </p:cNvCxnSpPr>
            <p:nvPr/>
          </p:nvCxnSpPr>
          <p:spPr>
            <a:xfrm>
              <a:off x="6400837" y="1824137"/>
              <a:ext cx="0" cy="3333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5" name="Shape 875"/>
            <p:cNvSpPr txBox="1"/>
            <p:nvPr/>
          </p:nvSpPr>
          <p:spPr>
            <a:xfrm>
              <a:off x="5411787" y="4437062"/>
              <a:ext cx="2529000" cy="399900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rPr b="0" i="1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mpirun –np # ./a.out</a:t>
              </a:r>
              <a:endParaRPr/>
            </a:p>
          </p:txBody>
        </p:sp>
        <p:cxnSp>
          <p:nvCxnSpPr>
            <p:cNvPr id="876" name="Shape 876"/>
            <p:cNvCxnSpPr>
              <a:endCxn id="866" idx="0"/>
            </p:cNvCxnSpPr>
            <p:nvPr/>
          </p:nvCxnSpPr>
          <p:spPr>
            <a:xfrm flipH="1" rot="10800000">
              <a:off x="1850663" y="2633663"/>
              <a:ext cx="1349700" cy="314400"/>
            </a:xfrm>
            <a:prstGeom prst="bentConnector4">
              <a:avLst>
                <a:gd fmla="val 3080" name="adj1"/>
                <a:gd fmla="val 175740" name="adj2"/>
              </a:avLst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7" name="Shape 877"/>
            <p:cNvCxnSpPr>
              <a:stCxn id="878" idx="2"/>
              <a:endCxn id="875" idx="1"/>
            </p:cNvCxnSpPr>
            <p:nvPr/>
          </p:nvCxnSpPr>
          <p:spPr>
            <a:xfrm flipH="1" rot="-5400000">
              <a:off x="4532101" y="3757461"/>
              <a:ext cx="1418700" cy="340500"/>
            </a:xfrm>
            <a:prstGeom prst="bentConnector2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"/>
              <a:headEnd len="sm" w="sm" type="none"/>
              <a:tailEnd len="lg" w="lg" type="stealth"/>
            </a:ln>
          </p:spPr>
        </p:cxnSp>
        <p:sp>
          <p:nvSpPr>
            <p:cNvPr id="879" name="Shape 879"/>
            <p:cNvSpPr txBox="1"/>
            <p:nvPr/>
          </p:nvSpPr>
          <p:spPr>
            <a:xfrm>
              <a:off x="2690813" y="3259138"/>
              <a:ext cx="1019100" cy="3462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Queue</a:t>
              </a:r>
              <a:endParaRPr/>
            </a:p>
          </p:txBody>
        </p:sp>
        <p:cxnSp>
          <p:nvCxnSpPr>
            <p:cNvPr id="880" name="Shape 880"/>
            <p:cNvCxnSpPr>
              <a:stCxn id="866" idx="2"/>
              <a:endCxn id="879" idx="0"/>
            </p:cNvCxnSpPr>
            <p:nvPr/>
          </p:nvCxnSpPr>
          <p:spPr>
            <a:xfrm>
              <a:off x="3200363" y="2948063"/>
              <a:ext cx="0" cy="3111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878" name="Shape 878"/>
            <p:cNvSpPr txBox="1"/>
            <p:nvPr/>
          </p:nvSpPr>
          <p:spPr>
            <a:xfrm>
              <a:off x="4648201" y="2633661"/>
              <a:ext cx="846000" cy="584700"/>
            </a:xfrm>
            <a:prstGeom prst="rect">
              <a:avLst/>
            </a:prstGeom>
            <a:solidFill>
              <a:srgbClr val="C0C0C0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/>
            </a:p>
          </p:txBody>
        </p:sp>
        <p:cxnSp>
          <p:nvCxnSpPr>
            <p:cNvPr id="881" name="Shape 881"/>
            <p:cNvCxnSpPr>
              <a:stCxn id="875" idx="0"/>
              <a:endCxn id="859" idx="2"/>
            </p:cNvCxnSpPr>
            <p:nvPr/>
          </p:nvCxnSpPr>
          <p:spPr>
            <a:xfrm flipH="1" rot="5400000">
              <a:off x="5596437" y="3357212"/>
              <a:ext cx="627000" cy="1532700"/>
            </a:xfrm>
            <a:prstGeom prst="bentConnector3">
              <a:avLst>
                <a:gd fmla="val 58190" name="adj1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miter lim="8000"/>
              <a:headEnd len="sm" w="sm" type="none"/>
              <a:tailEnd len="lg" w="lg" type="stealth"/>
            </a:ln>
          </p:spPr>
        </p:cxnSp>
        <p:cxnSp>
          <p:nvCxnSpPr>
            <p:cNvPr id="882" name="Shape 882"/>
            <p:cNvCxnSpPr>
              <a:stCxn id="875" idx="0"/>
            </p:cNvCxnSpPr>
            <p:nvPr/>
          </p:nvCxnSpPr>
          <p:spPr>
            <a:xfrm flipH="1" rot="5400000">
              <a:off x="6058737" y="3819512"/>
              <a:ext cx="627000" cy="608100"/>
            </a:xfrm>
            <a:prstGeom prst="bentConnector3">
              <a:avLst>
                <a:gd fmla="val 58190" name="adj1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lg" w="lg" type="stealth"/>
            </a:ln>
          </p:spPr>
        </p:cxnSp>
        <p:cxnSp>
          <p:nvCxnSpPr>
            <p:cNvPr id="883" name="Shape 883"/>
            <p:cNvCxnSpPr>
              <a:stCxn id="875" idx="0"/>
              <a:endCxn id="861" idx="2"/>
            </p:cNvCxnSpPr>
            <p:nvPr/>
          </p:nvCxnSpPr>
          <p:spPr>
            <a:xfrm rot="-5400000">
              <a:off x="6510837" y="3975512"/>
              <a:ext cx="627000" cy="296100"/>
            </a:xfrm>
            <a:prstGeom prst="bentConnector3">
              <a:avLst>
                <a:gd fmla="val 59665" name="adj1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miter lim="8000"/>
              <a:headEnd len="sm" w="sm" type="none"/>
              <a:tailEnd len="lg" w="lg" type="stealth"/>
            </a:ln>
          </p:spPr>
        </p:cxnSp>
        <p:cxnSp>
          <p:nvCxnSpPr>
            <p:cNvPr id="884" name="Shape 884"/>
            <p:cNvCxnSpPr>
              <a:stCxn id="875" idx="0"/>
              <a:endCxn id="862" idx="2"/>
            </p:cNvCxnSpPr>
            <p:nvPr/>
          </p:nvCxnSpPr>
          <p:spPr>
            <a:xfrm rot="-5400000">
              <a:off x="6968037" y="3518312"/>
              <a:ext cx="627000" cy="1210500"/>
            </a:xfrm>
            <a:prstGeom prst="bentConnector3">
              <a:avLst>
                <a:gd fmla="val 59665" name="adj1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miter lim="8000"/>
              <a:headEnd len="sm" w="sm" type="none"/>
              <a:tailEnd len="lg" w="lg" type="stealth"/>
            </a:ln>
          </p:spPr>
        </p:cxnSp>
        <p:sp>
          <p:nvSpPr>
            <p:cNvPr id="885" name="Shape 885"/>
            <p:cNvSpPr txBox="1"/>
            <p:nvPr/>
          </p:nvSpPr>
          <p:spPr>
            <a:xfrm>
              <a:off x="5811837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/>
            </a:p>
          </p:txBody>
        </p:sp>
        <p:sp>
          <p:nvSpPr>
            <p:cNvPr id="886" name="Shape 886"/>
            <p:cNvSpPr txBox="1"/>
            <p:nvPr/>
          </p:nvSpPr>
          <p:spPr>
            <a:xfrm>
              <a:off x="7640638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  <a:endParaRPr/>
            </a:p>
          </p:txBody>
        </p:sp>
        <p:sp>
          <p:nvSpPr>
            <p:cNvPr id="887" name="Shape 887"/>
            <p:cNvSpPr txBox="1"/>
            <p:nvPr/>
          </p:nvSpPr>
          <p:spPr>
            <a:xfrm>
              <a:off x="6705600" y="2971800"/>
              <a:ext cx="509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/>
            </a:p>
          </p:txBody>
        </p:sp>
        <p:cxnSp>
          <p:nvCxnSpPr>
            <p:cNvPr id="888" name="Shape 888"/>
            <p:cNvCxnSpPr>
              <a:stCxn id="879" idx="3"/>
              <a:endCxn id="878" idx="1"/>
            </p:cNvCxnSpPr>
            <p:nvPr/>
          </p:nvCxnSpPr>
          <p:spPr>
            <a:xfrm flipH="1" rot="10800000">
              <a:off x="3709913" y="2926138"/>
              <a:ext cx="938400" cy="506100"/>
            </a:xfrm>
            <a:prstGeom prst="bentConnector3">
              <a:avLst>
                <a:gd fmla="val 62382" name="adj1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889" name="Shape 889"/>
            <p:cNvSpPr txBox="1"/>
            <p:nvPr/>
          </p:nvSpPr>
          <p:spPr>
            <a:xfrm>
              <a:off x="2547938" y="1944688"/>
              <a:ext cx="1265100" cy="369900"/>
            </a:xfrm>
            <a:prstGeom prst="rect">
              <a:avLst/>
            </a:prstGeom>
            <a:solidFill>
              <a:srgbClr val="C0C0C0"/>
            </a:solidFill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Calibri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Login Node</a:t>
              </a:r>
              <a:endParaRPr/>
            </a:p>
          </p:txBody>
        </p:sp>
        <p:sp>
          <p:nvSpPr>
            <p:cNvPr id="890" name="Shape 890"/>
            <p:cNvSpPr txBox="1"/>
            <p:nvPr/>
          </p:nvSpPr>
          <p:spPr>
            <a:xfrm>
              <a:off x="1505857" y="2774950"/>
              <a:ext cx="832500" cy="33870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ssh</a:t>
              </a:r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896" name="Shape 896"/>
          <p:cNvSpPr txBox="1"/>
          <p:nvPr>
            <p:ph idx="1" type="body"/>
          </p:nvPr>
        </p:nvSpPr>
        <p:spPr>
          <a:xfrm>
            <a:off x="457200" y="111706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843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 Website: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Resources &amp; Documentation: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http://www.arc.vt.edu/hpc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Documentation: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http://www.arc.vt.edu/storage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Users Guide: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http://www.arc.vt.edu/newusers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Asked Questions: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http://www.arc.vt.edu/faq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Introduction: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http://www.arc.vt.edu/unix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Tutorial: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http://www.arc.vt.edu/modules</a:t>
            </a:r>
            <a:endParaRPr/>
          </a:p>
          <a:p>
            <a:pPr indent="-13843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 Tutorial: </a:t>
            </a:r>
            <a:r>
              <a:rPr b="0" i="0" lang="en-US" sz="2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http://www.arc.vt.edu/scheduler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902" name="Shape 902"/>
          <p:cNvSpPr txBox="1"/>
          <p:nvPr>
            <p:ph idx="1" type="body"/>
          </p:nvPr>
        </p:nvSpPr>
        <p:spPr>
          <a:xfrm>
            <a:off x="457200" y="111706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600"/>
              <a:t>Presenter Name, Email</a:t>
            </a:r>
            <a:endParaRPr b="1" sz="3600"/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700"/>
              <a:t>Computational Scientist</a:t>
            </a:r>
            <a:endParaRPr sz="2700"/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700"/>
              <a:t>Advanced Research Computing</a:t>
            </a:r>
            <a:endParaRPr sz="2700"/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700"/>
              <a:t>Division of IT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Popular Software Packages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98022" y="1369816"/>
            <a:ext cx="8547954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Dynamics: Gromacs, LAMMPS, NAMD, Amber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CFD: OpenFOAM, Ansys, Star-CCM+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Finite Elements: Deal II, Abaqus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Chemistry: VASP, Gaussian, PSI4, QCHEM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Climate: CESM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Bioinformatics: Mothur, QIIME, MPIBLAST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Computing/Statistics: R, Matlab, Julia</a:t>
            </a:r>
            <a:endParaRPr/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Visualization: ParaView, VisIt, Ensight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Deep Learning: Caffe, TensorFlow, Torch, Theano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369994" y="0"/>
            <a:ext cx="7316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Curve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369816"/>
            <a:ext cx="82296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Linux: Command-line interface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Scheduler: Shares resources among multiple users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Computing: 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parallelize code to take advantage of supercomputer’s resources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party programs or libraries make this easier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369994" y="0"/>
            <a:ext cx="7316805" cy="117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Research Computing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369816"/>
            <a:ext cx="8229600" cy="4756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within the Office of the Vice President of Information Technology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centralized resources for: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computing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to assist users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http://www.arc.vt.edu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1638"/>
      </a:hlink>
      <a:folHlink>
        <a:srgbClr val="7D1A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1638"/>
      </a:hlink>
      <a:folHlink>
        <a:srgbClr val="691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