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67"/>
  </p:notesMasterIdLst>
  <p:sldIdLst>
    <p:sldId id="256" r:id="rId3"/>
    <p:sldId id="274" r:id="rId4"/>
    <p:sldId id="322" r:id="rId5"/>
    <p:sldId id="258" r:id="rId6"/>
    <p:sldId id="323" r:id="rId7"/>
    <p:sldId id="325" r:id="rId8"/>
    <p:sldId id="32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5" r:id="rId21"/>
    <p:sldId id="286" r:id="rId22"/>
    <p:sldId id="270" r:id="rId23"/>
    <p:sldId id="271" r:id="rId24"/>
    <p:sldId id="272" r:id="rId25"/>
    <p:sldId id="273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07" r:id="rId65"/>
    <p:sldId id="321" r:id="rId6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33850E-2C47-4DD7-B862-38E21ED8C710}">
  <a:tblStyle styleId="{3233850E-2C47-4DD7-B862-38E21ED8C7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firstRow>
      <a:tcTxStyle b="on" i="off"/>
      <a:tcStyle>
        <a:tcBdr/>
        <a:fill>
          <a:solidFill>
            <a:srgbClr val="E6E6E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853729908537"/>
                  <c:y val="0.2125904637999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5183138014391"/>
                  <c:y val="-0.05038942881831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4415668867244"/>
                  <c:y val="-0.1778051787916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2237238298534"/>
                  <c:y val="-0.1506781750924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88814882925818"/>
                  <c:y val="-0.1188963865328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9470164972646"/>
                  <c:y val="-0.0187708379855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4507131850888"/>
                  <c:y val="0.08317329630960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549042253919337"/>
                  <c:y val="0.09678301309746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337403695274177"/>
                  <c:y val="0.003730011553734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76078400882116"/>
                  <c:y val="-0.02415895608609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lIns="2">
                <a:spAutoFit/>
              </a:bodyPr>
              <a:lstStyle/>
              <a:p>
                <a:pPr>
                  <a:defRPr sz="1400" b="1" i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Sheet1!$D$1:$D$24</c:f>
              <c:strCache>
                <c:ptCount val="24"/>
                <c:pt idx="0">
                  <c:v>Physics (91)</c:v>
                </c:pt>
                <c:pt idx="1">
                  <c:v>Molecular Biosciences (271)</c:v>
                </c:pt>
                <c:pt idx="2">
                  <c:v>Astronomical Sciences (115)</c:v>
                </c:pt>
                <c:pt idx="3">
                  <c:v>Atmospheric Sciences (72)</c:v>
                </c:pt>
                <c:pt idx="4">
                  <c:v>Materials Research (131)</c:v>
                </c:pt>
                <c:pt idx="5">
                  <c:v>Chemical, Thermal Sys (89)</c:v>
                </c:pt>
                <c:pt idx="6">
                  <c:v>Chemistry (161)</c:v>
                </c:pt>
                <c:pt idx="7">
                  <c:v>Scientific Computing (60)</c:v>
                </c:pt>
                <c:pt idx="8">
                  <c:v>Earth Sci (29)</c:v>
                </c:pt>
                <c:pt idx="9">
                  <c:v>Training (51)</c:v>
                </c:pt>
                <c:pt idx="10">
                  <c:v>Ocean Sciences (17)</c:v>
                </c:pt>
                <c:pt idx="11">
                  <c:v>Biological and Critical Systems (11)</c:v>
                </c:pt>
                <c:pt idx="12">
                  <c:v>Mathematical Sciences (35)</c:v>
                </c:pt>
                <c:pt idx="13">
                  <c:v>Electrical and Communication Systems (9)</c:v>
                </c:pt>
                <c:pt idx="14">
                  <c:v>Environmental Biology (29)</c:v>
                </c:pt>
                <c:pt idx="15">
                  <c:v>Center Systems Staff (43)</c:v>
                </c:pt>
                <c:pt idx="16">
                  <c:v>Computer and Computation Research (54)</c:v>
                </c:pt>
                <c:pt idx="17">
                  <c:v>Cross-Disciplinary Activities (18)</c:v>
                </c:pt>
                <c:pt idx="18">
                  <c:v>Integrative Biology and Neuroscience (25)</c:v>
                </c:pt>
                <c:pt idx="19">
                  <c:v>Social and Economic Science (18)</c:v>
                </c:pt>
                <c:pt idx="20">
                  <c:v>Mechanical and Structural Systems (25)</c:v>
                </c:pt>
                <c:pt idx="21">
                  <c:v>Information, Robotics, and Intelligent Systems (17)</c:v>
                </c:pt>
                <c:pt idx="22">
                  <c:v>Science and Engineering Education (5)</c:v>
                </c:pt>
                <c:pt idx="23">
                  <c:v>Behavioral and Neural Sciences (7)</c:v>
                </c:pt>
              </c:strCache>
            </c:strRef>
          </c:cat>
          <c:val>
            <c:numRef>
              <c:f>Sheet1!$A$1:$A$24</c:f>
              <c:numCache>
                <c:formatCode>General</c:formatCode>
                <c:ptCount val="24"/>
                <c:pt idx="0">
                  <c:v>3.6786435E8</c:v>
                </c:pt>
                <c:pt idx="1">
                  <c:v>3.26644225E8</c:v>
                </c:pt>
                <c:pt idx="2">
                  <c:v>2.5285681E8</c:v>
                </c:pt>
                <c:pt idx="3">
                  <c:v>2.19762382E8</c:v>
                </c:pt>
                <c:pt idx="4">
                  <c:v>1.64520448E8</c:v>
                </c:pt>
                <c:pt idx="5">
                  <c:v>1.4576175E8</c:v>
                </c:pt>
                <c:pt idx="6">
                  <c:v>1.37286776E8</c:v>
                </c:pt>
                <c:pt idx="7">
                  <c:v>4.7341941E7</c:v>
                </c:pt>
                <c:pt idx="8">
                  <c:v>3.6746175E7</c:v>
                </c:pt>
                <c:pt idx="9">
                  <c:v>3.3153315E7</c:v>
                </c:pt>
                <c:pt idx="10">
                  <c:v>2.8776428E7</c:v>
                </c:pt>
                <c:pt idx="11">
                  <c:v>2.7998571E7</c:v>
                </c:pt>
                <c:pt idx="12">
                  <c:v>2.4626826E7</c:v>
                </c:pt>
                <c:pt idx="13">
                  <c:v>2.2825769E7</c:v>
                </c:pt>
                <c:pt idx="14">
                  <c:v>2.1702623E7</c:v>
                </c:pt>
                <c:pt idx="15">
                  <c:v>1.7272964E7</c:v>
                </c:pt>
                <c:pt idx="16">
                  <c:v>1.6644666E7</c:v>
                </c:pt>
                <c:pt idx="17">
                  <c:v>8.125813E6</c:v>
                </c:pt>
                <c:pt idx="18">
                  <c:v>7.343288E6</c:v>
                </c:pt>
                <c:pt idx="19">
                  <c:v>6.372051E6</c:v>
                </c:pt>
                <c:pt idx="20">
                  <c:v>5.12092E6</c:v>
                </c:pt>
                <c:pt idx="21">
                  <c:v>3.808782E6</c:v>
                </c:pt>
                <c:pt idx="22">
                  <c:v>1.692011E6</c:v>
                </c:pt>
                <c:pt idx="23">
                  <c:v>1.1925E6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6475" tIns="43225" rIns="86475" bIns="43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764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408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969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226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11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0234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71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609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TeraGrid'06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June 2006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Charlie Catlett (cec@uchicago.edu)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F3934-FF98-AC44-8A42-A9CBC3A23946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9050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50498" y="0"/>
            <a:ext cx="7336200" cy="11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3651278" y="620588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50498" y="0"/>
            <a:ext cx="7336300" cy="1173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3651278" y="6205889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3651278" y="6205889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3651278" y="620588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223375" cy="116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0">
            <a:alphaModFix/>
          </a:blip>
          <a:srcRect b="50000"/>
          <a:stretch/>
        </p:blipFill>
        <p:spPr>
          <a:xfrm>
            <a:off x="-6743" y="-4840"/>
            <a:ext cx="1176337" cy="118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48638" y="6248400"/>
            <a:ext cx="9229725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223500" cy="11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8">
            <a:alphaModFix/>
          </a:blip>
          <a:srcRect b="50000"/>
          <a:stretch/>
        </p:blipFill>
        <p:spPr>
          <a:xfrm>
            <a:off x="-6743" y="-4839"/>
            <a:ext cx="1176300" cy="11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37" y="6248400"/>
            <a:ext cx="92298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hokieone" TargetMode="External"/><Relationship Id="rId4" Type="http://schemas.openxmlformats.org/officeDocument/2006/relationships/hyperlink" Target="http://www.arc.vt.edu/hokiespeed" TargetMode="External"/><Relationship Id="rId5" Type="http://schemas.openxmlformats.org/officeDocument/2006/relationships/hyperlink" Target="http://www.arc.vt.edu/blueridge" TargetMode="External"/><Relationship Id="rId6" Type="http://schemas.openxmlformats.org/officeDocument/2006/relationships/hyperlink" Target="http://www.arc.vt.edu/newriver" TargetMode="External"/><Relationship Id="rId7" Type="http://schemas.openxmlformats.org/officeDocument/2006/relationships/hyperlink" Target="https://secure.hosting.vt.edu/www.arc.vt.edu/computing/dragonstooth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newriver" TargetMode="External"/><Relationship Id="rId4" Type="http://schemas.openxmlformats.org/officeDocument/2006/relationships/hyperlink" Target="https://secure.hosting.vt.edu/www.arc.vt.edu/computing/dragonstooth/" TargetMode="External"/><Relationship Id="rId5" Type="http://schemas.openxmlformats.org/officeDocument/2006/relationships/hyperlink" Target="http://www.arc.vt.edu/blueridge" TargetMode="External"/><Relationship Id="rId6" Type="http://schemas.openxmlformats.org/officeDocument/2006/relationships/hyperlink" Target="http://www.arc.vt.edu/hokiespeed" TargetMode="External"/><Relationship Id="rId7" Type="http://schemas.openxmlformats.org/officeDocument/2006/relationships/hyperlink" Target="http://www.arc.vt.edu/hokieon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storage#home" TargetMode="External"/><Relationship Id="rId4" Type="http://schemas.openxmlformats.org/officeDocument/2006/relationships/hyperlink" Target="http://www.arc.vt.edu/storage#work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storage#archive" TargetMode="External"/><Relationship Id="rId4" Type="http://schemas.openxmlformats.org/officeDocument/2006/relationships/hyperlink" Target="http://www.arc.vt.edu/storage#tmpdir" TargetMode="External"/><Relationship Id="rId5" Type="http://schemas.openxmlformats.org/officeDocument/2006/relationships/hyperlink" Target="http://www.arc.vt.edu/storage#tmpfs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" TargetMode="External"/><Relationship Id="rId4" Type="http://schemas.openxmlformats.org/officeDocument/2006/relationships/hyperlink" Target="http://www.arc.vt.edu/hpc" TargetMode="External"/><Relationship Id="rId5" Type="http://schemas.openxmlformats.org/officeDocument/2006/relationships/hyperlink" Target="http://www.arc.vt.edu/newusers" TargetMode="External"/><Relationship Id="rId6" Type="http://schemas.openxmlformats.org/officeDocument/2006/relationships/hyperlink" Target="http://www.arc.vt.edu/faq" TargetMode="External"/><Relationship Id="rId7" Type="http://schemas.openxmlformats.org/officeDocument/2006/relationships/hyperlink" Target="http://www.arc.vt.edu/uni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newriver.arc.vt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arc.vt.edu/allocation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arc.vt.edu/faq#interactive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/newriver" TargetMode="External"/><Relationship Id="rId4" Type="http://schemas.openxmlformats.org/officeDocument/2006/relationships/hyperlink" Target="http://www.arc.vt.edu/dragonstooth" TargetMode="External"/><Relationship Id="rId5" Type="http://schemas.openxmlformats.org/officeDocument/2006/relationships/hyperlink" Target="http://www.arc.vt.edu/blueridge" TargetMode="External"/><Relationship Id="rId6" Type="http://schemas.openxmlformats.org/officeDocument/2006/relationships/hyperlink" Target="http://www.arc.vt.edu/hokiespeed" TargetMode="External"/><Relationship Id="rId7" Type="http://schemas.openxmlformats.org/officeDocument/2006/relationships/hyperlink" Target="http://www.arc.vt.edu/hokieone" TargetMode="External"/><Relationship Id="rId8" Type="http://schemas.openxmlformats.org/officeDocument/2006/relationships/hyperlink" Target="http://www.arc.vt.edu/resources/hpc/ithaca.php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vt.edu" TargetMode="External"/><Relationship Id="rId4" Type="http://schemas.openxmlformats.org/officeDocument/2006/relationships/hyperlink" Target="http://www.arc.vt.edu/hpc" TargetMode="External"/><Relationship Id="rId5" Type="http://schemas.openxmlformats.org/officeDocument/2006/relationships/hyperlink" Target="http://www.arc.vt.edu/storage" TargetMode="External"/><Relationship Id="rId6" Type="http://schemas.openxmlformats.org/officeDocument/2006/relationships/hyperlink" Target="http://www.arc.vt.edu/newusers" TargetMode="External"/><Relationship Id="rId7" Type="http://schemas.openxmlformats.org/officeDocument/2006/relationships/hyperlink" Target="http://www.arc.vt.edu/faq" TargetMode="External"/><Relationship Id="rId8" Type="http://schemas.openxmlformats.org/officeDocument/2006/relationships/hyperlink" Target="http://www.arc.vt.edu/unix" TargetMode="External"/><Relationship Id="rId9" Type="http://schemas.openxmlformats.org/officeDocument/2006/relationships/hyperlink" Target="http://www.arc.vt.edu/modules" TargetMode="External"/><Relationship Id="rId10" Type="http://schemas.openxmlformats.org/officeDocument/2006/relationships/hyperlink" Target="http://www.arc.vt.edu/scheduler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rc.v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Systems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Research Computing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Sep 8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 Goals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the use of computing and visualization in VT research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 resource acquisition, maintenance, and support for research community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to facilitate usage of resources and minimize barriers to entry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and participate in research collaborations between departments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936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04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VP for Research Computing: Terry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Herdman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41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HPC: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Terry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Herdman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41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Visualization: Nicholas Polys</a:t>
            </a:r>
          </a:p>
          <a:p>
            <a:pPr marL="342900" marR="0" lvl="0" indent="-1041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Scientists </a:t>
            </a:r>
          </a:p>
          <a:p>
            <a:pPr marL="742950" marR="0" lvl="1" indent="-95884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Krometis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95884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McClure</a:t>
            </a:r>
          </a:p>
          <a:p>
            <a:pPr marL="742950" marR="0" lvl="1" indent="-95884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 Marshall</a:t>
            </a:r>
          </a:p>
          <a:p>
            <a:pPr marL="742950" marR="0" lvl="1" indent="-95884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Srijith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Rajamohan</a:t>
            </a:r>
            <a:endParaRPr lang="en-US" sz="2400" dirty="0"/>
          </a:p>
          <a:p>
            <a:pPr marL="742950" marR="0" lvl="1" indent="-95884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dirty="0" smtClean="0"/>
              <a:t>Bob </a:t>
            </a:r>
            <a:r>
              <a:rPr lang="en-US" sz="2400" dirty="0"/>
              <a:t>Settlage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 (Continued)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Administrators (UAS)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Rhodes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 Snapp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Brandon Sawyers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/>
              <a:t>Josh Akers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Manager: Alana Romanella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Support GRAs: Umar Kalim, Sangeetha Srinivasa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 (Continued)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&amp; Software </a:t>
            </a:r>
            <a:r>
              <a:rPr lang="en-US"/>
              <a:t>Engineers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/>
              <a:t>Nathan Liles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Computational Resources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174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/>
              <a:t>NewRiver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400" dirty="0"/>
              <a:t>Cluster targeting data-Intensive problems </a:t>
            </a:r>
          </a:p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 err="1"/>
              <a:t>DragonsTooth</a:t>
            </a:r>
            <a:endParaRPr lang="en-US" sz="2600" dirty="0"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/>
              <a:t>jobs that don't require low latency interconnect i.e. pleasingly parallel 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/>
              <a:t>long running, e.g. 30 day wall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/>
              <a:t>Blue Ridge</a:t>
            </a:r>
          </a:p>
          <a:p>
            <a:pPr lvl="1" rtl="0">
              <a:spcBef>
                <a:spcPts val="0"/>
              </a:spcBef>
              <a:buSzPct val="100000"/>
            </a:pPr>
            <a:r>
              <a:rPr lang="en-US" sz="2400" dirty="0"/>
              <a:t>Large scale cluster equipped with Intel Xeon Phi Co-Processors</a:t>
            </a:r>
          </a:p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/>
              <a:t>Cascades </a:t>
            </a:r>
            <a:r>
              <a:rPr lang="en-US" sz="2600" dirty="0" smtClean="0"/>
              <a:t>– large general compute with GPU nodes</a:t>
            </a:r>
          </a:p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 smtClean="0"/>
              <a:t>Machine Learning cluster coming soon (Tinker??)</a:t>
            </a:r>
            <a:endParaRPr lang="en-US" sz="2600" dirty="0"/>
          </a:p>
          <a:p>
            <a:pPr marL="34290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based access coming soon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600" dirty="0"/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23076"/>
              <a:buFont typeface="Calibri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 Resources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472812" y="1235374"/>
          <a:ext cx="8198350" cy="491787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1492875"/>
                <a:gridCol w="1454050"/>
                <a:gridCol w="830350"/>
                <a:gridCol w="2344500"/>
                <a:gridCol w="2076575"/>
              </a:tblGrid>
              <a:tr h="5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System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Usage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Nodes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Node Description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Special Features</a:t>
                      </a:r>
                    </a:p>
                  </a:txBody>
                  <a:tcPr marL="91450" marR="91450" marT="45725" marB="45725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3"/>
                        </a:rPr>
                        <a:t>HokieOne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Shared, Large Memory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82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6 cores, 32GB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(Intel Westmere)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2.6TB shared-memory </a:t>
                      </a:r>
                    </a:p>
                  </a:txBody>
                  <a:tcPr marL="91450" marR="91450" marT="45725" marB="45725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4"/>
                        </a:rPr>
                        <a:t>HokieSpeed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GPGPU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201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12 cores, 24 GB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(2× Intel Westmere)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402 Tesla C2050 GPU </a:t>
                      </a:r>
                    </a:p>
                  </a:txBody>
                  <a:tcPr marL="91450" marR="91450" marT="45725" marB="45725" anchor="ctr"/>
                </a:tc>
              </a:tr>
              <a:tr h="897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5"/>
                        </a:rPr>
                        <a:t>BlueRidge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Large-scale CPU, MIC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408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16 cores, 64 GB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(2× Intel Sandy Bridge)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260 Intel Xeon Phi 4 K40 GPU</a:t>
                      </a:r>
                      <a:br>
                        <a:rPr lang="en-US" sz="1800"/>
                      </a:br>
                      <a:r>
                        <a:rPr lang="en-US" sz="1800"/>
                        <a:t>18 128GB nodes </a:t>
                      </a:r>
                    </a:p>
                  </a:txBody>
                  <a:tcPr marL="91450" marR="91450" marT="45725" marB="45725" anchor="ctr"/>
                </a:tc>
              </a:tr>
              <a:tr h="1105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6"/>
                        </a:rPr>
                        <a:t>NewRiver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Large-scale, Data Intensive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134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24 cores, 128 GB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(2× Intel Haswell)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8 K80 GPGPU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16 “big data” nodes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24 512GB nodes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 3TB nodes </a:t>
                      </a:r>
                    </a:p>
                  </a:txBody>
                  <a:tcPr marL="91450" marR="91450" marT="45725" marB="45725" anchor="ctr"/>
                </a:tc>
              </a:tr>
              <a:tr h="87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7"/>
                        </a:rPr>
                        <a:t>DragonsTooth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Pleasingly parallel, long jobs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48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24 cores, 256 GB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(2× Intel Haswell)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2TB SSD local storage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 day walltime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Computational Resources</a:t>
            </a:r>
          </a:p>
        </p:txBody>
      </p:sp>
      <p:graphicFrame>
        <p:nvGraphicFramePr>
          <p:cNvPr id="162" name="Shape 162"/>
          <p:cNvGraphicFramePr/>
          <p:nvPr/>
        </p:nvGraphicFramePr>
        <p:xfrm>
          <a:off x="1208324" y="1256158"/>
          <a:ext cx="6858000" cy="494220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Name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3"/>
                        </a:rPr>
                        <a:t>NewRiver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4"/>
                        </a:rPr>
                        <a:t>DragonsTooth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5"/>
                        </a:rPr>
                        <a:t>BlueRidge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6"/>
                        </a:rPr>
                        <a:t>HokieSpeed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7"/>
                        </a:rPr>
                        <a:t>HokieOne</a:t>
                      </a:r>
                    </a:p>
                  </a:txBody>
                  <a:tcPr marL="12700" marR="12700" marT="12700" marB="0" anchor="ctr"/>
                </a:tc>
              </a:tr>
              <a:tr h="43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Key Features, Uses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Scalable CPU, Data Intensive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Pleasingly parallel, long running jobs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Scalable CPU or MIC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GPU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Shared Memory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Available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August 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August 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March 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Sept 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Apr 2012</a:t>
                      </a:r>
                    </a:p>
                  </a:txBody>
                  <a:tcPr marL="12700" marR="12700" marT="12700" marB="0" anchor="ctr"/>
                </a:tc>
              </a:tr>
              <a:tr h="43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Theoretical Peak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(TFlops/s)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152.6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.806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398.7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238.2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5.4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Nodes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134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408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N/A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3,288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6,528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2,412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492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Cores/Node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N/A*</a:t>
                      </a:r>
                    </a:p>
                  </a:txBody>
                  <a:tcPr marL="12700" marR="12700" marT="12700" marB="0" anchor="ctr"/>
                </a:tc>
              </a:tr>
              <a:tr h="43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Accelerators/Coprocessors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/>
                        <a:t>8 Nvidia K80 GPU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N/A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260 Intel Xeon Phi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8 Nvidia K40 GPU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408 Nvidia C2050  GPU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N/A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Memory Size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34.4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12.3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27.3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5.0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2.62 TB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Memory/Core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5.3 GB*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10.6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4 GB*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5.3 GB</a:t>
                      </a:r>
                    </a:p>
                  </a:txBody>
                  <a:tcPr marL="12700" marR="12700" marT="12700" marB="0" anchor="ctr"/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Memory/Node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128 GB*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256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64 GB*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24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N/A*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NewRiver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33400" y="11412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134 Nodes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3,288 Cores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34.4 TB Memory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EDR InfiniBand (IB) Interconnect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Data-intensive, large-memory, visualization, and GPGPU special-purpose hardware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K80 GPGPU 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“big data” nodes 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24 512GB nodes 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3TB nodes 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NewRiver Nodes</a:t>
            </a:r>
          </a:p>
        </p:txBody>
      </p:sp>
      <p:graphicFrame>
        <p:nvGraphicFramePr>
          <p:cNvPr id="174" name="Shape 174"/>
          <p:cNvGraphicFramePr/>
          <p:nvPr/>
        </p:nvGraphicFramePr>
        <p:xfrm>
          <a:off x="441956" y="1396999"/>
          <a:ext cx="8480200" cy="459407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1263075"/>
                <a:gridCol w="572600"/>
                <a:gridCol w="1130900"/>
                <a:gridCol w="1378400"/>
                <a:gridCol w="705650"/>
                <a:gridCol w="1062675"/>
                <a:gridCol w="1162075"/>
                <a:gridCol w="1204825"/>
              </a:tblGrid>
              <a:tr h="5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Description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#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Hosts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CPU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Memory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Local Disk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Other Features</a:t>
                      </a:r>
                    </a:p>
                  </a:txBody>
                  <a:tcPr marL="12700" marR="12700" marT="12700" marB="0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General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nr027-nr126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 x E5-2680 v3 (Haswell)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128 GB, 2133 MHz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1.8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/>
                    </a:p>
                  </a:txBody>
                  <a:tcPr marL="12700" marR="12700" marT="12700" marB="0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GPU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nr019-nr026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 x E5-2680 v3 (Haswell)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512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3.6 TB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(2 x 1.8 TB)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NVIDIA K80 GPU</a:t>
                      </a:r>
                    </a:p>
                  </a:txBody>
                  <a:tcPr marL="12700" marR="12700" marT="12700" marB="0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I/O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nr003-nr018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 x E5-2680 v3 (Haswell)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512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43.2 TB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(24 x 1.8 TB)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2x 200 GB SSD</a:t>
                      </a:r>
                    </a:p>
                  </a:txBody>
                  <a:tcPr marL="12700" marR="12700" marT="12700" marB="0" anchor="ctr"/>
                </a:tc>
              </a:tr>
              <a:tr h="897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Large Memory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nr001-nr002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4 x E7-4890 v2 (Ivy Bridge)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3 TB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10.8 TB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(6 x 1.8 TB)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/>
                    </a:p>
                  </a:txBody>
                  <a:tcPr marL="12700" marR="12700" marT="12700" marB="0" anchor="ctr"/>
                </a:tc>
              </a:tr>
              <a:tr h="1105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Interactive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newriver1-newriver8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 x E5-2680 v3 (Haswell)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256 GB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/>
                        <a:t>NVIDIA K1200 GPU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Resources</a:t>
            </a:r>
          </a:p>
        </p:txBody>
      </p:sp>
      <p:graphicFrame>
        <p:nvGraphicFramePr>
          <p:cNvPr id="271" name="Shape 271"/>
          <p:cNvGraphicFramePr/>
          <p:nvPr/>
        </p:nvGraphicFramePr>
        <p:xfrm>
          <a:off x="488437" y="1396999"/>
          <a:ext cx="8198400" cy="461036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1171200"/>
                <a:gridCol w="1171200"/>
                <a:gridCol w="1171200"/>
                <a:gridCol w="1171200"/>
                <a:gridCol w="1171200"/>
                <a:gridCol w="1171200"/>
                <a:gridCol w="1171200"/>
              </a:tblGrid>
              <a:tr h="51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Name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Intent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File System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Environment Variable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Per User Maximum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Data Lifespan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Available On</a:t>
                      </a:r>
                    </a:p>
                  </a:txBody>
                  <a:tcPr marL="95250" marR="95250" marT="47625" marB="47625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hlinkClick r:id="rId3"/>
                        </a:rPr>
                        <a:t>Home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Long-term storage of files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GPFS (NewRiver) NFS (Other)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$HOME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500 GB (NewRiver) 100 GB (Other)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Unlimited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Login and Compute Nodes</a:t>
                      </a:r>
                    </a:p>
                  </a:txBody>
                  <a:tcPr marL="95250" marR="95250" marT="47625" marB="47625" anchor="ctr"/>
                </a:tc>
              </a:tr>
              <a:tr h="69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Group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Shared Data Storage for Research Groups 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GPFS (NewRiver)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/>
                        <a:t>$GROUP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/>
                        <a:t>10 TB Free per faculty researcher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Unlimited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Login and Compute Nodes</a:t>
                      </a:r>
                    </a:p>
                  </a:txBody>
                  <a:tcPr marL="95250" marR="95250" marT="47625" marB="47625" anchor="ctr"/>
                </a:tc>
              </a:tr>
              <a:tr h="187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hlinkClick r:id="rId4"/>
                        </a:rPr>
                        <a:t>Work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Fast I/O, Temporary storage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GPFS (NewRiver) Lustre (BlueRidge)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GPFS (Other)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$WORK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20 TB (NewRiver) 14 TB (Other)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4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3 million files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120 days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Login and Compute Nodes</a:t>
                      </a: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We Start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79650"/>
            <a:ext cx="8229600" cy="45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in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account if necessary</a:t>
            </a:r>
            <a:endParaRPr lang="en-US" sz="2400" dirty="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endParaRPr lang="en-US" sz="2400" dirty="0" smtClean="0">
              <a:solidFill>
                <a:srgbClr val="FF9900"/>
              </a:solidFill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Users: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292100">
              <a:spcBef>
                <a:spcPts val="64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PuTTY</a:t>
            </a:r>
            <a:endParaRPr lang="en-US" dirty="0"/>
          </a:p>
          <a:p>
            <a:pPr lvl="3" indent="-292100">
              <a:spcBef>
                <a:spcPts val="64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PuTTY</a:t>
            </a:r>
            <a:endParaRPr lang="en-US" dirty="0"/>
          </a:p>
          <a:p>
            <a:pPr lvl="3" indent="-292100">
              <a:spcBef>
                <a:spcPts val="64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result</a:t>
            </a:r>
          </a:p>
          <a:p>
            <a:pPr lvl="3" indent="-292100">
              <a:spcBef>
                <a:spcPts val="64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putty.exe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Desktop</a:t>
            </a:r>
          </a:p>
          <a:p>
            <a:pPr lvl="2" indent="-292100">
              <a:spcBef>
                <a:spcPts val="640"/>
              </a:spcBef>
            </a:pPr>
            <a:r>
              <a:rPr lang="en-US" sz="2400" dirty="0" smtClean="0"/>
              <a:t>ALTERNATIVE:</a:t>
            </a:r>
          </a:p>
          <a:p>
            <a:pPr lvl="3" indent="-292100">
              <a:spcBef>
                <a:spcPts val="640"/>
              </a:spcBef>
            </a:pPr>
            <a:r>
              <a:rPr lang="en-US" sz="1600" dirty="0" smtClean="0"/>
              <a:t>ETX </a:t>
            </a:r>
            <a:r>
              <a:rPr lang="en-US" sz="1600" dirty="0" err="1">
                <a:solidFill>
                  <a:srgbClr val="0000FF"/>
                </a:solidFill>
              </a:rPr>
              <a:t>newriver.arc.vt.edu</a:t>
            </a:r>
            <a:endParaRPr lang="en-US" sz="1600" dirty="0">
              <a:solidFill>
                <a:srgbClr val="0000FF"/>
              </a:solidFill>
            </a:endParaRP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41790" r="66854" b="17659"/>
          <a:stretch/>
        </p:blipFill>
        <p:spPr>
          <a:xfrm>
            <a:off x="4760785" y="1361530"/>
            <a:ext cx="4312800" cy="296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Resources (continued)</a:t>
            </a:r>
          </a:p>
        </p:txBody>
      </p:sp>
      <p:graphicFrame>
        <p:nvGraphicFramePr>
          <p:cNvPr id="277" name="Shape 277"/>
          <p:cNvGraphicFramePr/>
          <p:nvPr/>
        </p:nvGraphicFramePr>
        <p:xfrm>
          <a:off x="488437" y="1396999"/>
          <a:ext cx="8198400" cy="459407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1171200"/>
                <a:gridCol w="1171200"/>
                <a:gridCol w="1171200"/>
                <a:gridCol w="1171200"/>
                <a:gridCol w="1171200"/>
                <a:gridCol w="1171200"/>
                <a:gridCol w="1171200"/>
              </a:tblGrid>
              <a:tr h="73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Name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Intent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File System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Environment Variable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Per User Maximum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Data Lifespan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Available On</a:t>
                      </a:r>
                    </a:p>
                  </a:txBody>
                  <a:tcPr marL="95250" marR="95250" marT="47625" marB="47625" anchor="ctr"/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hlinkClick r:id="rId3"/>
                        </a:rPr>
                        <a:t>Archive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Long-term storage for infrequently-accessed files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CXFS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$ARCHIVE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-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Unlimited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Login Nodes</a:t>
                      </a:r>
                    </a:p>
                  </a:txBody>
                  <a:tcPr marL="95250" marR="95250" marT="47625" marB="47625" anchor="ctr"/>
                </a:tc>
              </a:tr>
              <a:tr h="112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hlinkClick r:id="rId4"/>
                        </a:rPr>
                        <a:t>Local Scratch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Local disk (hard drives)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400"/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$TMPDIR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Size of node hard drive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Length of Job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Compute Nodes</a:t>
                      </a:r>
                    </a:p>
                  </a:txBody>
                  <a:tcPr marL="95250" marR="95250" marT="47625" marB="47625" anchor="ctr"/>
                </a:tc>
              </a:tr>
              <a:tr h="138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hlinkClick r:id="rId5"/>
                        </a:rPr>
                        <a:t>Memory (tmpfs)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Very fast I/O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Memory (RAM)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$TMPFS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Size of node memory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Length of Job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/>
                        <a:t>Compute Nodes</a:t>
                      </a: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Visualization Resources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VisCube: 3D immersion environment with three 10′ by 10′ walls and a floor of 1920×1920 stereo projection screens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DeepSix: Six tiled monitors with combined resolution of 7680×3200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ROVR Stereo Wall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AISB Stereo Wall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 with ARC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ARC’s system specifications and choose the right system(s) for you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Specialty software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an account online the Advanced Research Computing website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your account is ready, you will receive confirmation from ARC’s system administrators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33400" y="11412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Website: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Compute Resources &amp; Documentation: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http://www.arc.vt.edu/hpc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Users Guide: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http://www.arc.vt.edu/newusers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Asked Questions: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http://www.arc.vt.edu/faq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Introduction: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http://www.arc.vt.edu/unix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In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via SSH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Mac/Linux have built-in client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need to download client (e.g. PuTTY)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8" name="Shape 308"/>
          <p:cNvGraphicFramePr/>
          <p:nvPr/>
        </p:nvGraphicFramePr>
        <p:xfrm>
          <a:off x="623452" y="3209633"/>
          <a:ext cx="7897075" cy="2772150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2978725"/>
                <a:gridCol w="4918350"/>
              </a:tblGrid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System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Login Address (xxx.arc.vt.edu)</a:t>
                      </a:r>
                    </a:p>
                  </a:txBody>
                  <a:tcPr marL="91450" marR="91450" marT="45725" marB="45725" anchor="ctr"/>
                </a:tc>
              </a:tr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NewRiver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newriver1 to newriver8</a:t>
                      </a:r>
                    </a:p>
                  </a:txBody>
                  <a:tcPr marL="91450" marR="91450" marT="45725" marB="45725" anchor="ctr"/>
                </a:tc>
              </a:tr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Dragonstooth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dragonstooth1</a:t>
                      </a:r>
                    </a:p>
                  </a:txBody>
                  <a:tcPr marL="91450" marR="91450" marT="45725" marB="45725" anchor="ctr"/>
                </a:tc>
              </a:tr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BlueRidge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blueridge1 or blueridge2</a:t>
                      </a:r>
                    </a:p>
                  </a:txBody>
                  <a:tcPr marL="91450" marR="91450" marT="45725" marB="45725" anchor="ctr"/>
                </a:tc>
              </a:tr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HokieSpeed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hokiespeed1 or hokiespeed2</a:t>
                      </a:r>
                    </a:p>
                  </a:txBody>
                  <a:tcPr marL="91450" marR="91450" marT="45725" marB="45725" anchor="ctr"/>
                </a:tc>
              </a:tr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HokieOne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hokieone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Browser-based Access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 to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http://newriver.arc.vt.edu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Xterm: Opens an SSH session with X11 forwarding (but faster)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profiles: VisIt, ParaView, Matlab, Allinea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your own!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SYSTEM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Allocations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“System unit” (roughly, core-hour) account that tracks system usage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Applies only to NewRiver and BlueRidge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http://www.arc.vt.edu/allocations</a:t>
            </a:r>
          </a:p>
          <a:p>
            <a:pPr marL="20320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System: Goals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 projects that use ARC systems and document how resources are being used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computational resources are allocated appropriately based on needs 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Research: Provide computational resources for your research lab 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Instructional: System access for courses or other training events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ARC</a:t>
            </a:r>
          </a:p>
          <a:p>
            <a:r>
              <a:rPr lang="en-US" dirty="0" smtClean="0"/>
              <a:t>Give overview of HPC today</a:t>
            </a:r>
          </a:p>
          <a:p>
            <a:r>
              <a:rPr lang="en-US" dirty="0" smtClean="0"/>
              <a:t>Give overview of VT-HPC resources</a:t>
            </a:r>
          </a:p>
          <a:p>
            <a:r>
              <a:rPr lang="en-US" dirty="0" smtClean="0"/>
              <a:t>Familiarize audience with interacting with VT-ARC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1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Eligibility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qualify for an allocation, you must meet at least one of the following: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Ph.D. level researcher (post-docs qualify)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an employee of Virginia Tech and the PI for research computing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an employee of Virginia Tech and the co-PI for a research project led by non-VT PI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Application Process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research project in ARC database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grants and publications associated with project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allocation request using the web-based interface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review may take several days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may be added to run jobs against your allocation once it has been approved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Tiers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allocations fall into three tiers: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200,000 system units (SUs)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word abstract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200,000 to 1 million SUs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page justification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1 million SUs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page justification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Management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Web-based: </a:t>
            </a:r>
          </a:p>
          <a:p>
            <a:pPr marL="742950" marR="0" lvl="1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Dashboard -&gt; Projects -&gt; Allocations</a:t>
            </a:r>
          </a:p>
          <a:p>
            <a:pPr marL="742950" marR="0" lvl="1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units allocated/remaining</a:t>
            </a:r>
          </a:p>
          <a:p>
            <a:pPr marL="742950" marR="0" lvl="1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Add/remove users</a:t>
            </a:r>
          </a:p>
          <a:p>
            <a:pPr marL="342900" marR="0" lvl="0" indent="-88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line:</a:t>
            </a:r>
          </a:p>
          <a:p>
            <a:pPr marL="742950" marR="0" lvl="1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name and membership: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glsaccount</a:t>
            </a:r>
          </a:p>
          <a:p>
            <a:pPr marL="742950" marR="0" lvl="1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size and amount remaining: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gbalance -h -a &lt;name&gt;</a:t>
            </a:r>
          </a:p>
          <a:p>
            <a:pPr marL="742950" marR="0" lvl="1" indent="-825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Usage (by job):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gstatement -h -a &lt;name&gt;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ENVIRONMENT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Consistent Environment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 (CentOS)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locations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module tree for system tools and applications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219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are used to set the PATH and other environment variables</a:t>
            </a:r>
          </a:p>
          <a:p>
            <a:pPr marL="342900" marR="0" lvl="0" indent="-1219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provide the environment for building and running applications</a:t>
            </a:r>
          </a:p>
          <a:p>
            <a:pPr marL="742950" marR="0" lvl="1" indent="-10985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compiler vendors (Intel vs GCC) and versions</a:t>
            </a:r>
          </a:p>
          <a:p>
            <a:pPr marL="742950" marR="0" lvl="1" indent="-10985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software stacks: MPI implementations and versions</a:t>
            </a:r>
          </a:p>
          <a:p>
            <a:pPr marL="742950" marR="0" lvl="1" indent="-10985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applications and their versions</a:t>
            </a:r>
          </a:p>
          <a:p>
            <a:pPr marL="342900" marR="0" lvl="0" indent="-1219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application is built with a certain compiler and a certain software stack (MPI, CUDA) </a:t>
            </a:r>
          </a:p>
          <a:p>
            <a:pPr marL="742950" marR="0" lvl="1" indent="-109855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for software stack, compiler, applications</a:t>
            </a:r>
          </a:p>
          <a:p>
            <a:pPr marL="342900" marR="0" lvl="0" indent="-1219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loads the modules associated with an application, compiler, or software stack </a:t>
            </a:r>
          </a:p>
          <a:p>
            <a:pPr marL="742950" marR="0" lvl="1" indent="-109855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can be loaded in job scripts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 commands</a:t>
            </a:r>
          </a:p>
        </p:txBody>
      </p:sp>
      <p:graphicFrame>
        <p:nvGraphicFramePr>
          <p:cNvPr id="381" name="Shape 381"/>
          <p:cNvGraphicFramePr/>
          <p:nvPr/>
        </p:nvGraphicFramePr>
        <p:xfrm>
          <a:off x="723900" y="1351254"/>
          <a:ext cx="7696200" cy="4763700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3836325"/>
                <a:gridCol w="3859875"/>
              </a:tblGrid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Command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Result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List options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list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List loaded modules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avail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List available modules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load &lt;module&gt;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Add a module 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unload &lt;module&gt;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Remove a module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swap &lt;mod1&gt; &lt;mod2&gt;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Swap two modules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help &lt;module&gt;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Module environment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show &lt;module&gt;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Module description 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spider &lt;module&gt;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Search modules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reset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Reset to default</a:t>
                      </a:r>
                    </a:p>
                  </a:txBody>
                  <a:tcPr marL="91450" marR="91450" marT="45725" marB="45725"/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purge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/>
                        <a:t>Unload all modules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modules depend on: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compiler (eg. Intel, gcc) and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MPI stack selected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Defaults: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BlueRidge: Intel + mvapich2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HokieOne: Intel + MPT 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HokieSpeed: Intel + OpenMPI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/>
              <a:t>NewRiver, DragonsTooth: none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Hierarchical Module Structure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97" y="2291926"/>
            <a:ext cx="7667100" cy="272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I Pursue HPC?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Necessity: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local resources insufficient to meet your needs?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large jobs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many jobs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data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Convenience: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collaborators?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projects between different entities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mechanisms for data sharing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SUBMISSION &amp; MONITORING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Cluster System Architecture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437987" y="1040552"/>
            <a:ext cx="8321723" cy="5049554"/>
            <a:chOff x="298712" y="671831"/>
            <a:chExt cx="8843382" cy="5441631"/>
          </a:xfrm>
        </p:grpSpPr>
        <p:cxnSp>
          <p:nvCxnSpPr>
            <p:cNvPr id="190" name="Shape 190"/>
            <p:cNvCxnSpPr>
              <a:stCxn id="191" idx="1"/>
              <a:endCxn id="192" idx="1"/>
            </p:cNvCxnSpPr>
            <p:nvPr/>
          </p:nvCxnSpPr>
          <p:spPr>
            <a:xfrm rot="10800000" flipH="1">
              <a:off x="461962" y="1385725"/>
              <a:ext cx="615299" cy="1379700"/>
            </a:xfrm>
            <a:prstGeom prst="bentConnector5">
              <a:avLst>
                <a:gd name="adj1" fmla="val -64363"/>
                <a:gd name="adj2" fmla="val 73842"/>
                <a:gd name="adj3" fmla="val 125839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3" name="Shape 193"/>
            <p:cNvSpPr/>
            <p:nvPr/>
          </p:nvSpPr>
          <p:spPr>
            <a:xfrm>
              <a:off x="7315200" y="5381625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7467600" y="5245100"/>
              <a:ext cx="66674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GigE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7315200" y="5610225"/>
              <a:ext cx="76199" cy="152399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7467600" y="5500687"/>
              <a:ext cx="117474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 b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InfiniBand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7239000" y="5275262"/>
              <a:ext cx="1828800" cy="838200"/>
            </a:xfrm>
            <a:prstGeom prst="rect">
              <a:avLst/>
            </a:prstGeom>
            <a:noFill/>
            <a:ln w="9525" cap="flat" cmpd="sng">
              <a:solidFill>
                <a:srgbClr val="4F81B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315200" y="5930900"/>
              <a:ext cx="76199" cy="152399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6793239" y="2448601"/>
              <a:ext cx="990599" cy="6965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InfiniBand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Switch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Hierarchy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1201671" y="5276891"/>
              <a:ext cx="2457449" cy="56384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I/O Nodes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WORK File System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 rot="-5400000">
              <a:off x="5089525" y="3049217"/>
              <a:ext cx="488949" cy="4865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 rot="-5400000">
              <a:off x="1709738" y="4573218"/>
              <a:ext cx="488949" cy="4865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304800" y="671831"/>
              <a:ext cx="1544636" cy="714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27" y="39888"/>
                  </a:moveTo>
                  <a:cubicBezTo>
                    <a:pt x="4672" y="40755"/>
                    <a:pt x="-5" y="47850"/>
                    <a:pt x="-5" y="56316"/>
                  </a:cubicBezTo>
                  <a:cubicBezTo>
                    <a:pt x="-5" y="62177"/>
                    <a:pt x="2272" y="67605"/>
                    <a:pt x="5966" y="70566"/>
                  </a:cubicBezTo>
                  <a:lnTo>
                    <a:pt x="5905" y="70377"/>
                  </a:lnTo>
                  <a:cubicBezTo>
                    <a:pt x="3805" y="73427"/>
                    <a:pt x="2633" y="77444"/>
                    <a:pt x="2633" y="81611"/>
                  </a:cubicBezTo>
                  <a:cubicBezTo>
                    <a:pt x="2638" y="90694"/>
                    <a:pt x="8061" y="98055"/>
                    <a:pt x="14750" y="98055"/>
                  </a:cubicBezTo>
                  <a:cubicBezTo>
                    <a:pt x="15216" y="98055"/>
                    <a:pt x="15688" y="98016"/>
                    <a:pt x="16161" y="97938"/>
                  </a:cubicBezTo>
                  <a:lnTo>
                    <a:pt x="16094" y="98050"/>
                  </a:lnTo>
                  <a:cubicBezTo>
                    <a:pt x="19916" y="107155"/>
                    <a:pt x="27016" y="112772"/>
                    <a:pt x="34705" y="112772"/>
                  </a:cubicBezTo>
                  <a:cubicBezTo>
                    <a:pt x="38594" y="112772"/>
                    <a:pt x="42416" y="111327"/>
                    <a:pt x="45750" y="108588"/>
                  </a:cubicBezTo>
                  <a:lnTo>
                    <a:pt x="45716" y="108611"/>
                  </a:lnTo>
                  <a:cubicBezTo>
                    <a:pt x="49194" y="115716"/>
                    <a:pt x="55044" y="119977"/>
                    <a:pt x="61311" y="119977"/>
                  </a:cubicBezTo>
                  <a:cubicBezTo>
                    <a:pt x="69572" y="119977"/>
                    <a:pt x="76866" y="112594"/>
                    <a:pt x="79261" y="101800"/>
                  </a:cubicBezTo>
                  <a:lnTo>
                    <a:pt x="79277" y="101944"/>
                  </a:lnTo>
                  <a:cubicBezTo>
                    <a:pt x="81833" y="104111"/>
                    <a:pt x="84777" y="105255"/>
                    <a:pt x="87788" y="105255"/>
                  </a:cubicBezTo>
                  <a:cubicBezTo>
                    <a:pt x="96611" y="105255"/>
                    <a:pt x="103788" y="95583"/>
                    <a:pt x="103855" y="83583"/>
                  </a:cubicBezTo>
                  <a:lnTo>
                    <a:pt x="103827" y="83527"/>
                  </a:lnTo>
                  <a:cubicBezTo>
                    <a:pt x="113094" y="81722"/>
                    <a:pt x="119983" y="70916"/>
                    <a:pt x="119983" y="58177"/>
                  </a:cubicBezTo>
                  <a:cubicBezTo>
                    <a:pt x="119983" y="52533"/>
                    <a:pt x="118611" y="47050"/>
                    <a:pt x="116088" y="42572"/>
                  </a:cubicBezTo>
                  <a:lnTo>
                    <a:pt x="116050" y="42561"/>
                  </a:lnTo>
                  <a:cubicBezTo>
                    <a:pt x="116838" y="40044"/>
                    <a:pt x="117250" y="37338"/>
                    <a:pt x="117250" y="34600"/>
                  </a:cubicBezTo>
                  <a:cubicBezTo>
                    <a:pt x="117250" y="25488"/>
                    <a:pt x="112772" y="17500"/>
                    <a:pt x="106327" y="15105"/>
                  </a:cubicBezTo>
                  <a:lnTo>
                    <a:pt x="106377" y="15066"/>
                  </a:lnTo>
                  <a:cubicBezTo>
                    <a:pt x="105222" y="6344"/>
                    <a:pt x="99627" y="-5"/>
                    <a:pt x="93100" y="-5"/>
                  </a:cubicBezTo>
                  <a:cubicBezTo>
                    <a:pt x="89133" y="-5"/>
                    <a:pt x="85372" y="2366"/>
                    <a:pt x="82805" y="6472"/>
                  </a:cubicBezTo>
                  <a:lnTo>
                    <a:pt x="82827" y="6500"/>
                  </a:lnTo>
                  <a:cubicBezTo>
                    <a:pt x="80538" y="2400"/>
                    <a:pt x="76972" y="-5"/>
                    <a:pt x="73188" y="-5"/>
                  </a:cubicBezTo>
                  <a:cubicBezTo>
                    <a:pt x="68594" y="-5"/>
                    <a:pt x="64388" y="3538"/>
                    <a:pt x="62338" y="9138"/>
                  </a:cubicBezTo>
                  <a:lnTo>
                    <a:pt x="62383" y="9411"/>
                  </a:lnTo>
                  <a:cubicBezTo>
                    <a:pt x="59611" y="5688"/>
                    <a:pt x="55877" y="3605"/>
                    <a:pt x="51988" y="3605"/>
                  </a:cubicBezTo>
                  <a:cubicBezTo>
                    <a:pt x="46511" y="3605"/>
                    <a:pt x="41477" y="7727"/>
                    <a:pt x="38905" y="14322"/>
                  </a:cubicBezTo>
                  <a:lnTo>
                    <a:pt x="38861" y="14455"/>
                  </a:lnTo>
                  <a:cubicBezTo>
                    <a:pt x="35983" y="12161"/>
                    <a:pt x="32711" y="10950"/>
                    <a:pt x="29377" y="10950"/>
                  </a:cubicBezTo>
                  <a:cubicBezTo>
                    <a:pt x="19016" y="10955"/>
                    <a:pt x="10622" y="22383"/>
                    <a:pt x="10622" y="36483"/>
                  </a:cubicBezTo>
                  <a:cubicBezTo>
                    <a:pt x="10616" y="37633"/>
                    <a:pt x="10677" y="38783"/>
                    <a:pt x="10788" y="39922"/>
                  </a:cubicBezTo>
                  <a:close/>
                </a:path>
                <a:path w="120000" h="120000" fill="none" extrusionOk="0">
                  <a:moveTo>
                    <a:pt x="5966" y="70566"/>
                  </a:moveTo>
                  <a:cubicBezTo>
                    <a:pt x="7816" y="72050"/>
                    <a:pt x="9922" y="72827"/>
                    <a:pt x="12066" y="72827"/>
                  </a:cubicBezTo>
                  <a:cubicBezTo>
                    <a:pt x="12377" y="72827"/>
                    <a:pt x="12694" y="72816"/>
                    <a:pt x="13005" y="72783"/>
                  </a:cubicBezTo>
                </a:path>
                <a:path w="120000" h="120000" fill="none" extrusionOk="0">
                  <a:moveTo>
                    <a:pt x="16161" y="97938"/>
                  </a:moveTo>
                  <a:cubicBezTo>
                    <a:pt x="17216" y="97772"/>
                    <a:pt x="18250" y="97416"/>
                    <a:pt x="19238" y="96883"/>
                  </a:cubicBezTo>
                </a:path>
                <a:path w="120000" h="120000" fill="none" extrusionOk="0">
                  <a:moveTo>
                    <a:pt x="43861" y="103777"/>
                  </a:moveTo>
                  <a:cubicBezTo>
                    <a:pt x="44350" y="105472"/>
                    <a:pt x="44972" y="107094"/>
                    <a:pt x="45716" y="108611"/>
                  </a:cubicBezTo>
                </a:path>
                <a:path w="120000" h="120000" fill="none" extrusionOk="0">
                  <a:moveTo>
                    <a:pt x="79261" y="101800"/>
                  </a:moveTo>
                  <a:cubicBezTo>
                    <a:pt x="79644" y="100072"/>
                    <a:pt x="79888" y="98294"/>
                    <a:pt x="80000" y="96500"/>
                  </a:cubicBezTo>
                </a:path>
                <a:path w="120000" h="120000" fill="none" extrusionOk="0">
                  <a:moveTo>
                    <a:pt x="103855" y="83583"/>
                  </a:moveTo>
                  <a:cubicBezTo>
                    <a:pt x="103855" y="83522"/>
                    <a:pt x="103861" y="83466"/>
                    <a:pt x="103861" y="83405"/>
                  </a:cubicBezTo>
                  <a:cubicBezTo>
                    <a:pt x="103861" y="75044"/>
                    <a:pt x="100350" y="67422"/>
                    <a:pt x="94827" y="63761"/>
                  </a:cubicBezTo>
                </a:path>
                <a:path w="120000" h="120000" fill="none" extrusionOk="0">
                  <a:moveTo>
                    <a:pt x="112027" y="49994"/>
                  </a:moveTo>
                  <a:cubicBezTo>
                    <a:pt x="113772" y="47972"/>
                    <a:pt x="115144" y="45427"/>
                    <a:pt x="116050" y="42561"/>
                  </a:cubicBezTo>
                </a:path>
                <a:path w="120000" h="120000" fill="none" extrusionOk="0">
                  <a:moveTo>
                    <a:pt x="106588" y="18577"/>
                  </a:moveTo>
                  <a:cubicBezTo>
                    <a:pt x="106588" y="18488"/>
                    <a:pt x="106594" y="18405"/>
                    <a:pt x="106594" y="18316"/>
                  </a:cubicBezTo>
                  <a:cubicBezTo>
                    <a:pt x="106594" y="17227"/>
                    <a:pt x="106522" y="16138"/>
                    <a:pt x="106377" y="15066"/>
                  </a:cubicBezTo>
                </a:path>
                <a:path w="120000" h="120000" fill="none" extrusionOk="0">
                  <a:moveTo>
                    <a:pt x="82805" y="6472"/>
                  </a:moveTo>
                  <a:cubicBezTo>
                    <a:pt x="81966" y="7822"/>
                    <a:pt x="81272" y="9327"/>
                    <a:pt x="80750" y="10950"/>
                  </a:cubicBezTo>
                </a:path>
                <a:path w="120000" h="120000" fill="none" extrusionOk="0">
                  <a:moveTo>
                    <a:pt x="62338" y="9138"/>
                  </a:moveTo>
                  <a:cubicBezTo>
                    <a:pt x="61888" y="10366"/>
                    <a:pt x="61555" y="11661"/>
                    <a:pt x="61338" y="13000"/>
                  </a:cubicBezTo>
                </a:path>
                <a:path w="120000" h="120000" fill="none" extrusionOk="0">
                  <a:moveTo>
                    <a:pt x="42472" y="18200"/>
                  </a:moveTo>
                  <a:cubicBezTo>
                    <a:pt x="41383" y="16755"/>
                    <a:pt x="40172" y="15500"/>
                    <a:pt x="38861" y="14455"/>
                  </a:cubicBezTo>
                </a:path>
                <a:path w="120000" h="120000" fill="none" extrusionOk="0">
                  <a:moveTo>
                    <a:pt x="10788" y="39922"/>
                  </a:moveTo>
                  <a:cubicBezTo>
                    <a:pt x="10922" y="41255"/>
                    <a:pt x="11133" y="42572"/>
                    <a:pt x="11422" y="438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461962" y="2212975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1371600" y="1524000"/>
              <a:ext cx="1414463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Login Nodes</a:t>
              </a:r>
            </a:p>
          </p:txBody>
        </p:sp>
        <p:pic>
          <p:nvPicPr>
            <p:cNvPr id="205" name="Shape 205" descr="pedge_2650_front_314xv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3862" y="1828800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Shape 206"/>
            <p:cNvSpPr/>
            <p:nvPr/>
          </p:nvSpPr>
          <p:spPr>
            <a:xfrm>
              <a:off x="463550" y="1982788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463550" y="2176463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" name="Shape 208"/>
            <p:cNvCxnSpPr>
              <a:stCxn id="207" idx="1"/>
              <a:endCxn id="192" idx="1"/>
            </p:cNvCxnSpPr>
            <p:nvPr/>
          </p:nvCxnSpPr>
          <p:spPr>
            <a:xfrm rot="10800000" flipH="1">
              <a:off x="463550" y="1385663"/>
              <a:ext cx="613800" cy="867000"/>
            </a:xfrm>
            <a:prstGeom prst="bentConnector5">
              <a:avLst>
                <a:gd name="adj1" fmla="val -64513"/>
                <a:gd name="adj2" fmla="val 90234"/>
                <a:gd name="adj3" fmla="val 12590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9" name="Shape 209"/>
            <p:cNvSpPr txBox="1"/>
            <p:nvPr/>
          </p:nvSpPr>
          <p:spPr>
            <a:xfrm>
              <a:off x="615950" y="1905000"/>
              <a:ext cx="647700" cy="66334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>
                  <a:solidFill>
                    <a:srgbClr val="DDDDD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2950</a:t>
              </a:r>
            </a:p>
          </p:txBody>
        </p:sp>
        <p:pic>
          <p:nvPicPr>
            <p:cNvPr id="210" name="Shape 210" descr="ibirx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800" y="4126958"/>
              <a:ext cx="696913" cy="190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Shape 211" descr="pedge_2650_front_314xv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3862" y="2346325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 txBox="1"/>
            <p:nvPr/>
          </p:nvSpPr>
          <p:spPr>
            <a:xfrm>
              <a:off x="1362075" y="3068015"/>
              <a:ext cx="1438275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Home Server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61962" y="2689225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Shape 2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00" y="35052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Shape 214" descr="topspin_9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24132" y="1317625"/>
              <a:ext cx="1401234" cy="525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5800" y="20574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8498" y="10668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7" name="Shape 217"/>
            <p:cNvCxnSpPr/>
            <p:nvPr/>
          </p:nvCxnSpPr>
          <p:spPr>
            <a:xfrm>
              <a:off x="6172200" y="1581150"/>
              <a:ext cx="647700" cy="0"/>
            </a:xfrm>
            <a:prstGeom prst="straightConnector1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Shape 218"/>
            <p:cNvCxnSpPr/>
            <p:nvPr/>
          </p:nvCxnSpPr>
          <p:spPr>
            <a:xfrm rot="10800000" flipH="1">
              <a:off x="6159500" y="1581150"/>
              <a:ext cx="660400" cy="990599"/>
            </a:xfrm>
            <a:prstGeom prst="bentConnector3">
              <a:avLst>
                <a:gd name="adj1" fmla="val 86355"/>
              </a:avLst>
            </a:prstGeom>
            <a:noFill/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219" name="Shape 219" descr="topspin_9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47932" y="3759200"/>
              <a:ext cx="1401234" cy="5254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0" name="Shape 220"/>
            <p:cNvCxnSpPr/>
            <p:nvPr/>
          </p:nvCxnSpPr>
          <p:spPr>
            <a:xfrm>
              <a:off x="6235700" y="4019550"/>
              <a:ext cx="508000" cy="3174"/>
            </a:xfrm>
            <a:prstGeom prst="bentConnector3">
              <a:avLst>
                <a:gd name="adj1" fmla="val 97261"/>
              </a:avLst>
            </a:prstGeom>
            <a:noFill/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8229600" y="1581150"/>
              <a:ext cx="152399" cy="704850"/>
            </a:xfrm>
            <a:prstGeom prst="bentConnector2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2" name="Shape 222"/>
            <p:cNvCxnSpPr/>
            <p:nvPr/>
          </p:nvCxnSpPr>
          <p:spPr>
            <a:xfrm rot="5400000">
              <a:off x="7897019" y="3537743"/>
              <a:ext cx="741361" cy="228600"/>
            </a:xfrm>
            <a:prstGeom prst="bentConnector2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223" name="Shape 2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1904" y="2286000"/>
              <a:ext cx="1520190" cy="995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Shape 224"/>
            <p:cNvSpPr txBox="1"/>
            <p:nvPr/>
          </p:nvSpPr>
          <p:spPr>
            <a:xfrm>
              <a:off x="7588081" y="1989000"/>
              <a:ext cx="13715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270</a:t>
              </a: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6743303" y="4283017"/>
              <a:ext cx="1447800" cy="298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120</a:t>
              </a:r>
            </a:p>
          </p:txBody>
        </p:sp>
        <p:pic>
          <p:nvPicPr>
            <p:cNvPr id="226" name="Shape 226" descr="pedge_2650_front_314xv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0600" y="3352800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 descr="175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4750" y="4191023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 descr="175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4750" y="4419623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 descr="175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4750" y="5029221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Shape 230"/>
            <p:cNvSpPr txBox="1"/>
            <p:nvPr/>
          </p:nvSpPr>
          <p:spPr>
            <a:xfrm>
              <a:off x="2905125" y="407035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2916238" y="4267198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2916238" y="4908548"/>
              <a:ext cx="468311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227137" y="4265612"/>
              <a:ext cx="77787" cy="77787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4" name="Shape 234"/>
            <p:cNvCxnSpPr>
              <a:stCxn id="233" idx="1"/>
              <a:endCxn id="235" idx="3"/>
            </p:cNvCxnSpPr>
            <p:nvPr/>
          </p:nvCxnSpPr>
          <p:spPr>
            <a:xfrm rot="10800000">
              <a:off x="992237" y="4304506"/>
              <a:ext cx="234900" cy="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5" name="Shape 235"/>
            <p:cNvSpPr/>
            <p:nvPr/>
          </p:nvSpPr>
          <p:spPr>
            <a:xfrm>
              <a:off x="914400" y="4265612"/>
              <a:ext cx="77788" cy="77787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225550" y="4495800"/>
              <a:ext cx="77788" cy="77788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Shape 237"/>
            <p:cNvCxnSpPr>
              <a:stCxn id="236" idx="1"/>
              <a:endCxn id="238" idx="3"/>
            </p:cNvCxnSpPr>
            <p:nvPr/>
          </p:nvCxnSpPr>
          <p:spPr>
            <a:xfrm rot="10800000">
              <a:off x="990650" y="4534694"/>
              <a:ext cx="234900" cy="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Shape 238"/>
            <p:cNvSpPr/>
            <p:nvPr/>
          </p:nvSpPr>
          <p:spPr>
            <a:xfrm>
              <a:off x="912812" y="4495800"/>
              <a:ext cx="77787" cy="77788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223962" y="5103812"/>
              <a:ext cx="77787" cy="77787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0" name="Shape 240"/>
            <p:cNvCxnSpPr>
              <a:stCxn id="239" idx="1"/>
              <a:endCxn id="241" idx="3"/>
            </p:cNvCxnSpPr>
            <p:nvPr/>
          </p:nvCxnSpPr>
          <p:spPr>
            <a:xfrm rot="10800000">
              <a:off x="989062" y="5142706"/>
              <a:ext cx="234900" cy="0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" name="Shape 241"/>
            <p:cNvSpPr/>
            <p:nvPr/>
          </p:nvSpPr>
          <p:spPr>
            <a:xfrm>
              <a:off x="911225" y="5103812"/>
              <a:ext cx="77788" cy="77787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3429000" y="5270500"/>
              <a:ext cx="3278187" cy="83819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753635" y="5573423"/>
              <a:ext cx="2706687" cy="4311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GigE Switch Hierarchy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2362200" y="26670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362200" y="21336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949575" y="3690937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895600" y="42672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906713" y="44958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906713" y="51054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6096000" y="42672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6030912" y="2841625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6019800" y="1839913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35052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35814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3810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9624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41148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4191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249987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477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5532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2" name="Shape 262"/>
            <p:cNvCxnSpPr>
              <a:stCxn id="261" idx="0"/>
              <a:endCxn id="252" idx="3"/>
            </p:cNvCxnSpPr>
            <p:nvPr/>
          </p:nvCxnSpPr>
          <p:spPr>
            <a:xfrm rot="5400000" flipH="1">
              <a:off x="4666350" y="3345550"/>
              <a:ext cx="3354600" cy="4953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3" name="Shape 263"/>
            <p:cNvCxnSpPr>
              <a:stCxn id="260" idx="0"/>
              <a:endCxn id="251" idx="3"/>
            </p:cNvCxnSpPr>
            <p:nvPr/>
          </p:nvCxnSpPr>
          <p:spPr>
            <a:xfrm rot="5400000" flipH="1">
              <a:off x="5134800" y="3890200"/>
              <a:ext cx="2352600" cy="4080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4" name="Shape 264"/>
            <p:cNvCxnSpPr>
              <a:stCxn id="259" idx="0"/>
              <a:endCxn id="250" idx="3"/>
            </p:cNvCxnSpPr>
            <p:nvPr/>
          </p:nvCxnSpPr>
          <p:spPr>
            <a:xfrm rot="5400000" flipH="1">
              <a:off x="5766387" y="4748800"/>
              <a:ext cx="927300" cy="1161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5" name="Shape 265"/>
            <p:cNvCxnSpPr>
              <a:stCxn id="253" idx="0"/>
              <a:endCxn id="249" idx="3"/>
            </p:cNvCxnSpPr>
            <p:nvPr/>
          </p:nvCxnSpPr>
          <p:spPr>
            <a:xfrm rot="5400000" flipH="1">
              <a:off x="3218700" y="4945900"/>
              <a:ext cx="88800" cy="5604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6" name="Shape 266"/>
            <p:cNvCxnSpPr>
              <a:stCxn id="254" idx="0"/>
              <a:endCxn id="248" idx="3"/>
            </p:cNvCxnSpPr>
            <p:nvPr/>
          </p:nvCxnSpPr>
          <p:spPr>
            <a:xfrm rot="5400000" flipH="1">
              <a:off x="2951849" y="4602850"/>
              <a:ext cx="698700" cy="6366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7" name="Shape 267"/>
            <p:cNvCxnSpPr>
              <a:stCxn id="255" idx="0"/>
              <a:endCxn id="247" idx="3"/>
            </p:cNvCxnSpPr>
            <p:nvPr/>
          </p:nvCxnSpPr>
          <p:spPr>
            <a:xfrm rot="5400000" flipH="1">
              <a:off x="2946300" y="4368700"/>
              <a:ext cx="927300" cy="8763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8" name="Shape 268"/>
            <p:cNvCxnSpPr>
              <a:stCxn id="256" idx="0"/>
              <a:endCxn id="246" idx="3"/>
            </p:cNvCxnSpPr>
            <p:nvPr/>
          </p:nvCxnSpPr>
          <p:spPr>
            <a:xfrm rot="5400000" flipH="1">
              <a:off x="2761500" y="4031500"/>
              <a:ext cx="1503300" cy="9747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9" name="Shape 269"/>
            <p:cNvCxnSpPr>
              <a:stCxn id="257" idx="0"/>
              <a:endCxn id="244" idx="3"/>
            </p:cNvCxnSpPr>
            <p:nvPr/>
          </p:nvCxnSpPr>
          <p:spPr>
            <a:xfrm rot="5400000" flipH="1">
              <a:off x="2032050" y="3149650"/>
              <a:ext cx="2527200" cy="17145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0" name="Shape 270"/>
            <p:cNvCxnSpPr>
              <a:stCxn id="258" idx="0"/>
              <a:endCxn id="245" idx="3"/>
            </p:cNvCxnSpPr>
            <p:nvPr/>
          </p:nvCxnSpPr>
          <p:spPr>
            <a:xfrm rot="5400000" flipH="1">
              <a:off x="1803450" y="2844850"/>
              <a:ext cx="3060600" cy="17907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1" name="Shape 271"/>
            <p:cNvSpPr txBox="1"/>
            <p:nvPr/>
          </p:nvSpPr>
          <p:spPr>
            <a:xfrm>
              <a:off x="2362200" y="2482849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2362200" y="1949449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6096000" y="106680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6096000" y="213360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6119616" y="3549650"/>
              <a:ext cx="5333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130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381000" y="3429000"/>
              <a:ext cx="533400" cy="457200"/>
            </a:xfrm>
            <a:prstGeom prst="flowChartMagneticDisk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HOME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298712" y="3138189"/>
              <a:ext cx="717550" cy="33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Raid 5</a:t>
              </a:r>
            </a:p>
          </p:txBody>
        </p:sp>
        <p:cxnSp>
          <p:nvCxnSpPr>
            <p:cNvPr id="278" name="Shape 278"/>
            <p:cNvCxnSpPr/>
            <p:nvPr/>
          </p:nvCxnSpPr>
          <p:spPr>
            <a:xfrm>
              <a:off x="914400" y="3657600"/>
              <a:ext cx="152399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9" name="Shape 279"/>
            <p:cNvSpPr txBox="1"/>
            <p:nvPr/>
          </p:nvSpPr>
          <p:spPr>
            <a:xfrm>
              <a:off x="6820014" y="1029020"/>
              <a:ext cx="1447800" cy="298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120</a:t>
              </a:r>
            </a:p>
          </p:txBody>
        </p:sp>
      </p:grpSp>
      <p:sp>
        <p:nvSpPr>
          <p:cNvPr id="280" name="Shape 280"/>
          <p:cNvSpPr txBox="1"/>
          <p:nvPr/>
        </p:nvSpPr>
        <p:spPr>
          <a:xfrm>
            <a:off x="7174999" y="5805528"/>
            <a:ext cx="118807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Fibre Channel</a:t>
            </a:r>
          </a:p>
        </p:txBody>
      </p:sp>
    </p:spTree>
    <p:extLst>
      <p:ext uri="{BB962C8B-B14F-4D97-AF65-F5344CB8AC3E}">
        <p14:creationId xmlns:p14="http://schemas.microsoft.com/office/powerpoint/2010/main" val="10281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Parallelism is the New Moore’s Law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4203368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and energy efficiency impose a key constraint on design of micro-architectures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speeds have plateaued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parallelism is increasing rapidly to make up the difference</a:t>
            </a:r>
          </a:p>
        </p:txBody>
      </p:sp>
      <p:pic>
        <p:nvPicPr>
          <p:cNvPr id="175" name="Shape 175" descr="CP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567" y="1263991"/>
            <a:ext cx="4344985" cy="433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Essential Components of HPC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Supercomputing resources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infrastructure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369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1937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Core: A computational “unit” 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Socket: A single CPU (“processor”). Includes roughly 4-15 cores. 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Node: A single “computer”. Includes roughly 2-8 sockets. 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Cluster: A single “supercomputer” consisting of many nodes. 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GPU: Graphics processing unit. Attached to some nodes. General purpose GPUs (GPGPUs) can be used to speed up certain kinds of codes. 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Xeon Phi: Intel’s product name for its GPU competitor. Also called “MIC”. </a:t>
            </a: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113333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60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Blade : Rack : System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node	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8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cores=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cores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chassis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nodes 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160 cores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rack (frame)	: 4 chassis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640 cores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	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racks 	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6,400 cores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Shape 300"/>
          <p:cNvGrpSpPr/>
          <p:nvPr/>
        </p:nvGrpSpPr>
        <p:grpSpPr>
          <a:xfrm>
            <a:off x="656816" y="3962400"/>
            <a:ext cx="7801383" cy="1948215"/>
            <a:chOff x="656816" y="3962400"/>
            <a:chExt cx="7801383" cy="1948215"/>
          </a:xfrm>
        </p:grpSpPr>
        <p:pic>
          <p:nvPicPr>
            <p:cNvPr id="301" name="Shape 301" descr="Blade Serv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6816" y="4206148"/>
              <a:ext cx="886781" cy="14311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Shape 302"/>
            <p:cNvGrpSpPr/>
            <p:nvPr/>
          </p:nvGrpSpPr>
          <p:grpSpPr>
            <a:xfrm>
              <a:off x="4191000" y="3962400"/>
              <a:ext cx="4267199" cy="1948215"/>
              <a:chOff x="4191000" y="3962400"/>
              <a:chExt cx="4267199" cy="1948215"/>
            </a:xfrm>
          </p:grpSpPr>
          <p:pic>
            <p:nvPicPr>
              <p:cNvPr id="303" name="Shape 303" descr="lonestar-small.JP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6800" y="3962400"/>
                <a:ext cx="3581399" cy="19482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Shape 304"/>
              <p:cNvSpPr txBox="1"/>
              <p:nvPr/>
            </p:nvSpPr>
            <p:spPr>
              <a:xfrm>
                <a:off x="4191000" y="4191000"/>
                <a:ext cx="6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 4</a:t>
                </a: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029200" y="4267200"/>
                <a:ext cx="573024" cy="286512"/>
              </a:xfrm>
              <a:prstGeom prst="rect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5029200" y="5380333"/>
                <a:ext cx="573024" cy="286512"/>
              </a:xfrm>
              <a:prstGeom prst="rect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5029200" y="4999333"/>
                <a:ext cx="573024" cy="286512"/>
              </a:xfrm>
              <a:prstGeom prst="rect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5029200" y="4648200"/>
                <a:ext cx="573024" cy="286512"/>
              </a:xfrm>
              <a:prstGeom prst="rect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endParaRPr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9" name="Shape 309"/>
              <p:cNvCxnSpPr>
                <a:endCxn id="305" idx="1"/>
              </p:cNvCxnSpPr>
              <p:nvPr/>
            </p:nvCxnSpPr>
            <p:spPr>
              <a:xfrm rot="10800000" flipH="1">
                <a:off x="4210800" y="4410456"/>
                <a:ext cx="818400" cy="5319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310" name="Shape 310"/>
              <p:cNvCxnSpPr>
                <a:endCxn id="308" idx="1"/>
              </p:cNvCxnSpPr>
              <p:nvPr/>
            </p:nvCxnSpPr>
            <p:spPr>
              <a:xfrm rot="10800000" flipH="1">
                <a:off x="4210800" y="4791456"/>
                <a:ext cx="818400" cy="1509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311" name="Shape 311"/>
              <p:cNvCxnSpPr>
                <a:endCxn id="307" idx="1"/>
              </p:cNvCxnSpPr>
              <p:nvPr/>
            </p:nvCxnSpPr>
            <p:spPr>
              <a:xfrm>
                <a:off x="4210800" y="4942489"/>
                <a:ext cx="818400" cy="2001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312" name="Shape 312"/>
              <p:cNvCxnSpPr>
                <a:endCxn id="306" idx="1"/>
              </p:cNvCxnSpPr>
              <p:nvPr/>
            </p:nvCxnSpPr>
            <p:spPr>
              <a:xfrm>
                <a:off x="4210800" y="4942489"/>
                <a:ext cx="818400" cy="5811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grpSp>
          <p:nvGrpSpPr>
            <p:cNvPr id="313" name="Shape 313"/>
            <p:cNvGrpSpPr/>
            <p:nvPr/>
          </p:nvGrpSpPr>
          <p:grpSpPr>
            <a:xfrm>
              <a:off x="1524000" y="4191000"/>
              <a:ext cx="2686811" cy="1502754"/>
              <a:chOff x="1524000" y="4191000"/>
              <a:chExt cx="2686811" cy="1502754"/>
            </a:xfrm>
          </p:grpSpPr>
          <p:pic>
            <p:nvPicPr>
              <p:cNvPr id="314" name="Shape 314" descr="pedge_1855_h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33600" y="4191000"/>
                <a:ext cx="2077211" cy="15027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Shape 315"/>
              <p:cNvSpPr txBox="1"/>
              <p:nvPr/>
            </p:nvSpPr>
            <p:spPr>
              <a:xfrm>
                <a:off x="1524000" y="4495800"/>
                <a:ext cx="685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 10</a:t>
                </a:r>
              </a:p>
            </p:txBody>
          </p:sp>
          <p:cxnSp>
            <p:nvCxnSpPr>
              <p:cNvPr id="316" name="Shape 316"/>
              <p:cNvCxnSpPr>
                <a:stCxn id="301" idx="3"/>
              </p:cNvCxnSpPr>
              <p:nvPr/>
            </p:nvCxnSpPr>
            <p:spPr>
              <a:xfrm>
                <a:off x="1543597" y="4921711"/>
                <a:ext cx="590100" cy="207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09021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HPC Storage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484235" y="4986300"/>
            <a:ext cx="11757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HPC Cluster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931357" y="2605611"/>
            <a:ext cx="137623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1770928" y="312699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</a:p>
        </p:txBody>
      </p:sp>
      <p:cxnSp>
        <p:nvCxnSpPr>
          <p:cNvPr id="326" name="Shape 326"/>
          <p:cNvCxnSpPr/>
          <p:nvPr/>
        </p:nvCxnSpPr>
        <p:spPr>
          <a:xfrm rot="10800000" flipH="1">
            <a:off x="1606694" y="4350404"/>
            <a:ext cx="1171978" cy="1762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327" name="Shape 327"/>
          <p:cNvSpPr/>
          <p:nvPr/>
        </p:nvSpPr>
        <p:spPr>
          <a:xfrm>
            <a:off x="2729652" y="2174750"/>
            <a:ext cx="1108426" cy="690279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$HOME</a:t>
            </a:r>
          </a:p>
        </p:txBody>
      </p:sp>
      <p:sp>
        <p:nvSpPr>
          <p:cNvPr id="328" name="Shape 328"/>
          <p:cNvSpPr/>
          <p:nvPr/>
        </p:nvSpPr>
        <p:spPr>
          <a:xfrm flipH="1">
            <a:off x="617584" y="2068069"/>
            <a:ext cx="983821" cy="2697712"/>
          </a:xfrm>
          <a:prstGeom prst="cube">
            <a:avLst>
              <a:gd name="adj" fmla="val 25000"/>
            </a:avLst>
          </a:prstGeom>
          <a:solidFill>
            <a:srgbClr val="CC0000">
              <a:alpha val="69803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2803633" y="4019589"/>
            <a:ext cx="1110287" cy="690279"/>
          </a:xfrm>
          <a:prstGeom prst="can">
            <a:avLst>
              <a:gd name="adj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$SCRATCH</a:t>
            </a:r>
          </a:p>
        </p:txBody>
      </p:sp>
      <p:sp>
        <p:nvSpPr>
          <p:cNvPr id="330" name="Shape 330"/>
          <p:cNvSpPr/>
          <p:nvPr/>
        </p:nvSpPr>
        <p:spPr>
          <a:xfrm>
            <a:off x="2785867" y="3170086"/>
            <a:ext cx="1110287" cy="690279"/>
          </a:xfrm>
          <a:prstGeom prst="can">
            <a:avLst>
              <a:gd name="adj" fmla="val 25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$WORK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1621933" y="3530880"/>
            <a:ext cx="115673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332" name="Shape 332"/>
          <p:cNvCxnSpPr/>
          <p:nvPr/>
        </p:nvCxnSpPr>
        <p:spPr>
          <a:xfrm rot="10800000" flipH="1">
            <a:off x="1660008" y="2544027"/>
            <a:ext cx="991751" cy="881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3" name="Shape 333"/>
          <p:cNvSpPr txBox="1"/>
          <p:nvPr/>
        </p:nvSpPr>
        <p:spPr>
          <a:xfrm>
            <a:off x="1888224" y="21123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7236725" y="1672456"/>
            <a:ext cx="64279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200TB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000530" y="5035862"/>
            <a:ext cx="66175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140TB</a:t>
            </a:r>
          </a:p>
        </p:txBody>
      </p:sp>
      <p:sp>
        <p:nvSpPr>
          <p:cNvPr id="336" name="Shape 336"/>
          <p:cNvSpPr/>
          <p:nvPr/>
        </p:nvSpPr>
        <p:spPr>
          <a:xfrm flipH="1">
            <a:off x="4930505" y="2098550"/>
            <a:ext cx="983821" cy="2697712"/>
          </a:xfrm>
          <a:prstGeom prst="cube">
            <a:avLst>
              <a:gd name="adj" fmla="val 25000"/>
            </a:avLst>
          </a:prstGeom>
          <a:solidFill>
            <a:srgbClr val="CC0000">
              <a:alpha val="69803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6862796" y="4586546"/>
            <a:ext cx="1503536" cy="369332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 archive</a:t>
            </a:r>
          </a:p>
        </p:txBody>
      </p:sp>
      <p:cxnSp>
        <p:nvCxnSpPr>
          <p:cNvPr id="338" name="Shape 338"/>
          <p:cNvCxnSpPr/>
          <p:nvPr/>
        </p:nvCxnSpPr>
        <p:spPr>
          <a:xfrm rot="-5400000">
            <a:off x="7244414" y="4258309"/>
            <a:ext cx="686399" cy="599"/>
          </a:xfrm>
          <a:prstGeom prst="bentConnector3">
            <a:avLst>
              <a:gd name="adj1" fmla="val 50003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39" name="Shape 339"/>
          <p:cNvSpPr/>
          <p:nvPr/>
        </p:nvSpPr>
        <p:spPr>
          <a:xfrm>
            <a:off x="7032171" y="3214167"/>
            <a:ext cx="1110283" cy="687341"/>
          </a:xfrm>
          <a:prstGeom prst="can">
            <a:avLst>
              <a:gd name="adj" fmla="val 25000"/>
            </a:avLst>
          </a:pr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DMF</a:t>
            </a:r>
          </a:p>
        </p:txBody>
      </p:sp>
      <p:sp>
        <p:nvSpPr>
          <p:cNvPr id="340" name="Shape 340"/>
          <p:cNvSpPr/>
          <p:nvPr/>
        </p:nvSpPr>
        <p:spPr>
          <a:xfrm>
            <a:off x="7086493" y="2177030"/>
            <a:ext cx="1070592" cy="690279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$SHARE</a:t>
            </a:r>
          </a:p>
        </p:txBody>
      </p:sp>
      <p:cxnSp>
        <p:nvCxnSpPr>
          <p:cNvPr id="341" name="Shape 341"/>
          <p:cNvCxnSpPr/>
          <p:nvPr/>
        </p:nvCxnSpPr>
        <p:spPr>
          <a:xfrm rot="10800000" flipH="1">
            <a:off x="7622220" y="2883153"/>
            <a:ext cx="9654" cy="33562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Shape 342"/>
          <p:cNvCxnSpPr/>
          <p:nvPr/>
        </p:nvCxnSpPr>
        <p:spPr>
          <a:xfrm rot="10800000" flipH="1">
            <a:off x="3885048" y="2559266"/>
            <a:ext cx="991751" cy="881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3" name="Shape 343"/>
          <p:cNvCxnSpPr/>
          <p:nvPr/>
        </p:nvCxnSpPr>
        <p:spPr>
          <a:xfrm rot="10800000" flipH="1">
            <a:off x="5972928" y="2544027"/>
            <a:ext cx="991751" cy="881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3907933" y="3546119"/>
            <a:ext cx="102257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>
            <a:off x="3907933" y="4383267"/>
            <a:ext cx="102257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sp>
        <p:nvSpPr>
          <p:cNvPr id="346" name="Shape 346"/>
          <p:cNvSpPr txBox="1"/>
          <p:nvPr/>
        </p:nvSpPr>
        <p:spPr>
          <a:xfrm>
            <a:off x="1776189" y="3973053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993798" y="313225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978039" y="397831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098023" y="21504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6307823" y="21885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675233" y="5005351"/>
            <a:ext cx="163291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Gateway</a:t>
            </a:r>
          </a:p>
        </p:txBody>
      </p:sp>
    </p:spTree>
    <p:extLst>
      <p:ext uri="{BB962C8B-B14F-4D97-AF65-F5344CB8AC3E}">
        <p14:creationId xmlns:p14="http://schemas.microsoft.com/office/powerpoint/2010/main" val="968021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Shared vs. Distributed memory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2728789"/>
            <a:ext cx="4132942" cy="3397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04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processors have access to a pool of shared memory</a:t>
            </a:r>
          </a:p>
          <a:p>
            <a:pPr marL="342900" marR="0" lvl="0" indent="-10414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times vary from CPU to CPU in NUMA systems</a:t>
            </a:r>
          </a:p>
          <a:p>
            <a:pPr marL="342900" marR="0" lvl="0" indent="-10414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SGI UV, CPUs on same node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5105400" y="2728790"/>
            <a:ext cx="4038599" cy="33973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7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is local to each processor</a:t>
            </a: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exchange by message passing over a network</a:t>
            </a: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Clusters with single-socket blades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1558528" y="1625269"/>
            <a:ext cx="1861759" cy="756055"/>
            <a:chOff x="1558528" y="1972733"/>
            <a:chExt cx="1861759" cy="756055"/>
          </a:xfrm>
        </p:grpSpPr>
        <p:cxnSp>
          <p:nvCxnSpPr>
            <p:cNvPr id="360" name="Shape 360"/>
            <p:cNvCxnSpPr>
              <a:stCxn id="361" idx="0"/>
            </p:cNvCxnSpPr>
            <p:nvPr/>
          </p:nvCxnSpPr>
          <p:spPr>
            <a:xfrm rot="10800000" flipH="1">
              <a:off x="1692208" y="2245127"/>
              <a:ext cx="1200" cy="216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 rot="-5400000">
              <a:off x="1991020" y="23527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Shape 363"/>
            <p:cNvCxnSpPr/>
            <p:nvPr/>
          </p:nvCxnSpPr>
          <p:spPr>
            <a:xfrm rot="-5400000">
              <a:off x="2388954" y="23527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Shape 364"/>
            <p:cNvCxnSpPr/>
            <p:nvPr/>
          </p:nvCxnSpPr>
          <p:spPr>
            <a:xfrm rot="-5400000">
              <a:off x="2778420" y="23527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Shape 365"/>
            <p:cNvCxnSpPr/>
            <p:nvPr/>
          </p:nvCxnSpPr>
          <p:spPr>
            <a:xfrm rot="-5400000">
              <a:off x="3176354" y="23527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1" name="Shape 361"/>
            <p:cNvSpPr/>
            <p:nvPr/>
          </p:nvSpPr>
          <p:spPr>
            <a:xfrm>
              <a:off x="1558528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1558528" y="1972733"/>
              <a:ext cx="1861759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1961360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2758559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364193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3152925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</p:grpSp>
      <p:grpSp>
        <p:nvGrpSpPr>
          <p:cNvPr id="371" name="Shape 371"/>
          <p:cNvGrpSpPr/>
          <p:nvPr/>
        </p:nvGrpSpPr>
        <p:grpSpPr>
          <a:xfrm>
            <a:off x="6148264" y="1343927"/>
            <a:ext cx="1862882" cy="1239717"/>
            <a:chOff x="5469250" y="1761466"/>
            <a:chExt cx="1862882" cy="1239717"/>
          </a:xfrm>
        </p:grpSpPr>
        <p:cxnSp>
          <p:nvCxnSpPr>
            <p:cNvPr id="372" name="Shape 372"/>
            <p:cNvCxnSpPr/>
            <p:nvPr/>
          </p:nvCxnSpPr>
          <p:spPr>
            <a:xfrm rot="-5400000">
              <a:off x="5495342" y="2620077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Shape 373"/>
            <p:cNvCxnSpPr/>
            <p:nvPr/>
          </p:nvCxnSpPr>
          <p:spPr>
            <a:xfrm rot="-5400000">
              <a:off x="5901742" y="2620077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Shape 374"/>
            <p:cNvCxnSpPr/>
            <p:nvPr/>
          </p:nvCxnSpPr>
          <p:spPr>
            <a:xfrm rot="-5400000">
              <a:off x="6299676" y="2620077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Shape 375"/>
            <p:cNvCxnSpPr/>
            <p:nvPr/>
          </p:nvCxnSpPr>
          <p:spPr>
            <a:xfrm rot="-5400000">
              <a:off x="6689143" y="2620077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Shape 376"/>
            <p:cNvCxnSpPr/>
            <p:nvPr/>
          </p:nvCxnSpPr>
          <p:spPr>
            <a:xfrm rot="-5400000">
              <a:off x="7087076" y="2620077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Shape 377"/>
            <p:cNvCxnSpPr>
              <a:stCxn id="378" idx="0"/>
            </p:cNvCxnSpPr>
            <p:nvPr/>
          </p:nvCxnSpPr>
          <p:spPr>
            <a:xfrm rot="10800000" flipH="1">
              <a:off x="5602930" y="2028827"/>
              <a:ext cx="1200" cy="216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Shape 379"/>
            <p:cNvCxnSpPr/>
            <p:nvPr/>
          </p:nvCxnSpPr>
          <p:spPr>
            <a:xfrm rot="-5400000">
              <a:off x="5901742" y="21364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Shape 380"/>
            <p:cNvCxnSpPr/>
            <p:nvPr/>
          </p:nvCxnSpPr>
          <p:spPr>
            <a:xfrm rot="-5400000">
              <a:off x="6299676" y="21364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Shape 381"/>
            <p:cNvCxnSpPr/>
            <p:nvPr/>
          </p:nvCxnSpPr>
          <p:spPr>
            <a:xfrm rot="-5400000">
              <a:off x="6689143" y="21364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Shape 382"/>
            <p:cNvCxnSpPr/>
            <p:nvPr/>
          </p:nvCxnSpPr>
          <p:spPr>
            <a:xfrm rot="-5400000">
              <a:off x="7087076" y="2136415"/>
              <a:ext cx="216299" cy="112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8" name="Shape 378"/>
            <p:cNvSpPr/>
            <p:nvPr/>
          </p:nvSpPr>
          <p:spPr>
            <a:xfrm>
              <a:off x="5469250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5872082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84" name="Shape 384"/>
            <p:cNvSpPr/>
            <p:nvPr/>
          </p:nvSpPr>
          <p:spPr>
            <a:xfrm>
              <a:off x="6669282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6274916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7063647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5470373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5873207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6670406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6276039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7064771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5469250" y="2728789"/>
              <a:ext cx="1861759" cy="272394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824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Multi-core systems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3380064"/>
            <a:ext cx="8229600" cy="2746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1937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processors place multiple processor cores on a die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details are increasingly complex</a:t>
            </a:r>
          </a:p>
          <a:p>
            <a:pPr marL="742950" marR="0" lvl="1" indent="-109219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access</a:t>
            </a:r>
          </a:p>
          <a:p>
            <a:pPr marL="742950" marR="0" lvl="1" indent="-109219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memory access</a:t>
            </a:r>
          </a:p>
          <a:p>
            <a:pPr marL="742950" marR="0" lvl="1" indent="-109219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Path / Hyper Transport socket connections</a:t>
            </a:r>
          </a:p>
          <a:p>
            <a:pPr marL="742950" marR="0" lvl="1" indent="-109219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to node connection via network</a:t>
            </a: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Calibri"/>
              <a:buNone/>
            </a:pPr>
            <a:endParaRPr sz="27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Shape 399"/>
          <p:cNvGrpSpPr/>
          <p:nvPr/>
        </p:nvGrpSpPr>
        <p:grpSpPr>
          <a:xfrm>
            <a:off x="1831150" y="1459802"/>
            <a:ext cx="5481701" cy="1829546"/>
            <a:chOff x="1651913" y="1550517"/>
            <a:chExt cx="5481701" cy="1829546"/>
          </a:xfrm>
        </p:grpSpPr>
        <p:cxnSp>
          <p:nvCxnSpPr>
            <p:cNvPr id="400" name="Shape 400"/>
            <p:cNvCxnSpPr>
              <a:stCxn id="401" idx="0"/>
              <a:endCxn id="402" idx="2"/>
            </p:cNvCxnSpPr>
            <p:nvPr/>
          </p:nvCxnSpPr>
          <p:spPr>
            <a:xfrm rot="10800000">
              <a:off x="2133219" y="1822786"/>
              <a:ext cx="900" cy="115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Shape 403"/>
            <p:cNvCxnSpPr>
              <a:stCxn id="404" idx="0"/>
              <a:endCxn id="405" idx="2"/>
            </p:cNvCxnSpPr>
            <p:nvPr/>
          </p:nvCxnSpPr>
          <p:spPr>
            <a:xfrm rot="10800000">
              <a:off x="3261542" y="1822784"/>
              <a:ext cx="900" cy="115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Shape 406"/>
            <p:cNvCxnSpPr>
              <a:stCxn id="407" idx="0"/>
              <a:endCxn id="408" idx="2"/>
            </p:cNvCxnSpPr>
            <p:nvPr/>
          </p:nvCxnSpPr>
          <p:spPr>
            <a:xfrm rot="10800000">
              <a:off x="4387485" y="1822785"/>
              <a:ext cx="900" cy="115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Shape 409"/>
            <p:cNvCxnSpPr>
              <a:stCxn id="410" idx="0"/>
              <a:endCxn id="411" idx="2"/>
            </p:cNvCxnSpPr>
            <p:nvPr/>
          </p:nvCxnSpPr>
          <p:spPr>
            <a:xfrm rot="10800000">
              <a:off x="5514222" y="1822785"/>
              <a:ext cx="900" cy="115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Shape 412"/>
            <p:cNvCxnSpPr>
              <a:stCxn id="413" idx="0"/>
              <a:endCxn id="414" idx="2"/>
            </p:cNvCxnSpPr>
            <p:nvPr/>
          </p:nvCxnSpPr>
          <p:spPr>
            <a:xfrm rot="10800000">
              <a:off x="6640959" y="1822784"/>
              <a:ext cx="900" cy="115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Shape 415"/>
            <p:cNvCxnSpPr>
              <a:stCxn id="401" idx="2"/>
            </p:cNvCxnSpPr>
            <p:nvPr/>
          </p:nvCxnSpPr>
          <p:spPr>
            <a:xfrm flipH="1">
              <a:off x="2133219" y="2926165"/>
              <a:ext cx="900" cy="18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Shape 416"/>
            <p:cNvCxnSpPr>
              <a:stCxn id="404" idx="2"/>
            </p:cNvCxnSpPr>
            <p:nvPr/>
          </p:nvCxnSpPr>
          <p:spPr>
            <a:xfrm flipH="1">
              <a:off x="3261542" y="2926164"/>
              <a:ext cx="900" cy="18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Shape 417"/>
            <p:cNvCxnSpPr>
              <a:stCxn id="407" idx="2"/>
              <a:endCxn id="418" idx="0"/>
            </p:cNvCxnSpPr>
            <p:nvPr/>
          </p:nvCxnSpPr>
          <p:spPr>
            <a:xfrm>
              <a:off x="4388385" y="2926164"/>
              <a:ext cx="4500" cy="18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Shape 419"/>
            <p:cNvCxnSpPr>
              <a:stCxn id="410" idx="2"/>
            </p:cNvCxnSpPr>
            <p:nvPr/>
          </p:nvCxnSpPr>
          <p:spPr>
            <a:xfrm>
              <a:off x="5515122" y="2926164"/>
              <a:ext cx="0" cy="18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Shape 420"/>
            <p:cNvCxnSpPr>
              <a:stCxn id="413" idx="2"/>
            </p:cNvCxnSpPr>
            <p:nvPr/>
          </p:nvCxnSpPr>
          <p:spPr>
            <a:xfrm>
              <a:off x="6641859" y="2926164"/>
              <a:ext cx="0" cy="1815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" name="Shape 401"/>
            <p:cNvSpPr/>
            <p:nvPr/>
          </p:nvSpPr>
          <p:spPr>
            <a:xfrm>
              <a:off x="1661463" y="1938286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1795142" y="2071960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660668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sp>
          <p:nvSpPr>
            <p:cNvPr id="418" name="Shape 418"/>
            <p:cNvSpPr/>
            <p:nvPr/>
          </p:nvSpPr>
          <p:spPr>
            <a:xfrm>
              <a:off x="1651913" y="3107669"/>
              <a:ext cx="5481701" cy="272394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2789785" y="1938284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788992" y="1550517"/>
              <a:ext cx="945313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3915728" y="1938285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914935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5042466" y="1938285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041673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6169203" y="1938284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168410" y="1550517"/>
              <a:ext cx="945313" cy="2723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</a:p>
          </p:txBody>
        </p:sp>
        <p:cxnSp>
          <p:nvCxnSpPr>
            <p:cNvPr id="422" name="Shape 422"/>
            <p:cNvCxnSpPr>
              <a:stCxn id="421" idx="0"/>
              <a:endCxn id="421" idx="2"/>
            </p:cNvCxnSpPr>
            <p:nvPr/>
          </p:nvCxnSpPr>
          <p:spPr>
            <a:xfrm>
              <a:off x="1928823" y="2071960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Shape 423"/>
            <p:cNvCxnSpPr>
              <a:stCxn id="421" idx="1"/>
            </p:cNvCxnSpPr>
            <p:nvPr/>
          </p:nvCxnSpPr>
          <p:spPr>
            <a:xfrm>
              <a:off x="1795142" y="2205641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4" name="Shape 424"/>
            <p:cNvSpPr/>
            <p:nvPr/>
          </p:nvSpPr>
          <p:spPr>
            <a:xfrm>
              <a:off x="2214906" y="2071166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5" name="Shape 425"/>
            <p:cNvCxnSpPr>
              <a:stCxn id="424" idx="0"/>
              <a:endCxn id="424" idx="2"/>
            </p:cNvCxnSpPr>
            <p:nvPr/>
          </p:nvCxnSpPr>
          <p:spPr>
            <a:xfrm>
              <a:off x="2348586" y="2071166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Shape 426"/>
            <p:cNvCxnSpPr>
              <a:stCxn id="424" idx="1"/>
            </p:cNvCxnSpPr>
            <p:nvPr/>
          </p:nvCxnSpPr>
          <p:spPr>
            <a:xfrm>
              <a:off x="2214906" y="2204847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7" name="Shape 427"/>
            <p:cNvSpPr/>
            <p:nvPr/>
          </p:nvSpPr>
          <p:spPr>
            <a:xfrm>
              <a:off x="1794349" y="2491722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8" name="Shape 428"/>
            <p:cNvCxnSpPr>
              <a:stCxn id="427" idx="0"/>
              <a:endCxn id="427" idx="2"/>
            </p:cNvCxnSpPr>
            <p:nvPr/>
          </p:nvCxnSpPr>
          <p:spPr>
            <a:xfrm>
              <a:off x="1928029" y="2491722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Shape 429"/>
            <p:cNvCxnSpPr>
              <a:stCxn id="427" idx="1"/>
            </p:cNvCxnSpPr>
            <p:nvPr/>
          </p:nvCxnSpPr>
          <p:spPr>
            <a:xfrm>
              <a:off x="1794349" y="2625402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0" name="Shape 430"/>
            <p:cNvSpPr/>
            <p:nvPr/>
          </p:nvSpPr>
          <p:spPr>
            <a:xfrm>
              <a:off x="2214903" y="2490926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1" name="Shape 431"/>
            <p:cNvCxnSpPr>
              <a:stCxn id="430" idx="0"/>
              <a:endCxn id="430" idx="2"/>
            </p:cNvCxnSpPr>
            <p:nvPr/>
          </p:nvCxnSpPr>
          <p:spPr>
            <a:xfrm>
              <a:off x="2348584" y="2490926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Shape 432"/>
            <p:cNvCxnSpPr>
              <a:stCxn id="430" idx="1"/>
            </p:cNvCxnSpPr>
            <p:nvPr/>
          </p:nvCxnSpPr>
          <p:spPr>
            <a:xfrm>
              <a:off x="2214903" y="2624607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3" name="Shape 433"/>
            <p:cNvSpPr/>
            <p:nvPr/>
          </p:nvSpPr>
          <p:spPr>
            <a:xfrm>
              <a:off x="2928621" y="2079919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4" name="Shape 434"/>
            <p:cNvCxnSpPr>
              <a:stCxn id="433" idx="0"/>
              <a:endCxn id="433" idx="2"/>
            </p:cNvCxnSpPr>
            <p:nvPr/>
          </p:nvCxnSpPr>
          <p:spPr>
            <a:xfrm>
              <a:off x="3062301" y="2079919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Shape 435"/>
            <p:cNvCxnSpPr>
              <a:stCxn id="433" idx="1"/>
            </p:cNvCxnSpPr>
            <p:nvPr/>
          </p:nvCxnSpPr>
          <p:spPr>
            <a:xfrm>
              <a:off x="2928621" y="2213600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6" name="Shape 436"/>
            <p:cNvSpPr/>
            <p:nvPr/>
          </p:nvSpPr>
          <p:spPr>
            <a:xfrm>
              <a:off x="3348383" y="2079125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Shape 437"/>
            <p:cNvCxnSpPr>
              <a:stCxn id="436" idx="0"/>
              <a:endCxn id="436" idx="2"/>
            </p:cNvCxnSpPr>
            <p:nvPr/>
          </p:nvCxnSpPr>
          <p:spPr>
            <a:xfrm>
              <a:off x="3482064" y="2079125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Shape 438"/>
            <p:cNvCxnSpPr>
              <a:stCxn id="436" idx="1"/>
            </p:cNvCxnSpPr>
            <p:nvPr/>
          </p:nvCxnSpPr>
          <p:spPr>
            <a:xfrm>
              <a:off x="3348383" y="2212806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9" name="Shape 439"/>
            <p:cNvSpPr/>
            <p:nvPr/>
          </p:nvSpPr>
          <p:spPr>
            <a:xfrm>
              <a:off x="2927826" y="2499681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" name="Shape 440"/>
            <p:cNvCxnSpPr>
              <a:stCxn id="439" idx="0"/>
              <a:endCxn id="439" idx="2"/>
            </p:cNvCxnSpPr>
            <p:nvPr/>
          </p:nvCxnSpPr>
          <p:spPr>
            <a:xfrm>
              <a:off x="3061507" y="2499681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Shape 441"/>
            <p:cNvCxnSpPr>
              <a:stCxn id="439" idx="1"/>
            </p:cNvCxnSpPr>
            <p:nvPr/>
          </p:nvCxnSpPr>
          <p:spPr>
            <a:xfrm>
              <a:off x="2927826" y="2633361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2" name="Shape 442"/>
            <p:cNvSpPr/>
            <p:nvPr/>
          </p:nvSpPr>
          <p:spPr>
            <a:xfrm>
              <a:off x="3348382" y="2498885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3" name="Shape 443"/>
            <p:cNvCxnSpPr>
              <a:stCxn id="442" idx="0"/>
              <a:endCxn id="442" idx="2"/>
            </p:cNvCxnSpPr>
            <p:nvPr/>
          </p:nvCxnSpPr>
          <p:spPr>
            <a:xfrm>
              <a:off x="3482062" y="2498885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Shape 444"/>
            <p:cNvCxnSpPr>
              <a:stCxn id="442" idx="1"/>
            </p:cNvCxnSpPr>
            <p:nvPr/>
          </p:nvCxnSpPr>
          <p:spPr>
            <a:xfrm>
              <a:off x="3348382" y="2632566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5" name="Shape 445"/>
            <p:cNvSpPr/>
            <p:nvPr/>
          </p:nvSpPr>
          <p:spPr>
            <a:xfrm>
              <a:off x="4054980" y="2079549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6" name="Shape 446"/>
            <p:cNvCxnSpPr>
              <a:stCxn id="445" idx="0"/>
              <a:endCxn id="445" idx="2"/>
            </p:cNvCxnSpPr>
            <p:nvPr/>
          </p:nvCxnSpPr>
          <p:spPr>
            <a:xfrm>
              <a:off x="4188661" y="2079549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Shape 447"/>
            <p:cNvCxnSpPr>
              <a:stCxn id="445" idx="1"/>
            </p:cNvCxnSpPr>
            <p:nvPr/>
          </p:nvCxnSpPr>
          <p:spPr>
            <a:xfrm>
              <a:off x="4054980" y="2213229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8" name="Shape 448"/>
            <p:cNvSpPr/>
            <p:nvPr/>
          </p:nvSpPr>
          <p:spPr>
            <a:xfrm>
              <a:off x="4474744" y="2078755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9" name="Shape 449"/>
            <p:cNvCxnSpPr>
              <a:stCxn id="448" idx="0"/>
              <a:endCxn id="448" idx="2"/>
            </p:cNvCxnSpPr>
            <p:nvPr/>
          </p:nvCxnSpPr>
          <p:spPr>
            <a:xfrm>
              <a:off x="4608424" y="2078755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Shape 450"/>
            <p:cNvCxnSpPr>
              <a:stCxn id="448" idx="1"/>
            </p:cNvCxnSpPr>
            <p:nvPr/>
          </p:nvCxnSpPr>
          <p:spPr>
            <a:xfrm>
              <a:off x="4474744" y="2212435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1" name="Shape 451"/>
            <p:cNvSpPr/>
            <p:nvPr/>
          </p:nvSpPr>
          <p:spPr>
            <a:xfrm>
              <a:off x="4054187" y="2499309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2" name="Shape 452"/>
            <p:cNvCxnSpPr>
              <a:stCxn id="451" idx="0"/>
              <a:endCxn id="451" idx="2"/>
            </p:cNvCxnSpPr>
            <p:nvPr/>
          </p:nvCxnSpPr>
          <p:spPr>
            <a:xfrm>
              <a:off x="4187867" y="2499309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Shape 453"/>
            <p:cNvCxnSpPr>
              <a:stCxn id="451" idx="1"/>
            </p:cNvCxnSpPr>
            <p:nvPr/>
          </p:nvCxnSpPr>
          <p:spPr>
            <a:xfrm>
              <a:off x="4054187" y="2632990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4" name="Shape 454"/>
            <p:cNvSpPr/>
            <p:nvPr/>
          </p:nvSpPr>
          <p:spPr>
            <a:xfrm>
              <a:off x="4474742" y="2498515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5" name="Shape 455"/>
            <p:cNvCxnSpPr>
              <a:stCxn id="454" idx="0"/>
              <a:endCxn id="454" idx="2"/>
            </p:cNvCxnSpPr>
            <p:nvPr/>
          </p:nvCxnSpPr>
          <p:spPr>
            <a:xfrm>
              <a:off x="4608422" y="2498515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Shape 456"/>
            <p:cNvCxnSpPr>
              <a:stCxn id="454" idx="1"/>
            </p:cNvCxnSpPr>
            <p:nvPr/>
          </p:nvCxnSpPr>
          <p:spPr>
            <a:xfrm>
              <a:off x="4474742" y="2632195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7" name="Shape 457"/>
            <p:cNvSpPr/>
            <p:nvPr/>
          </p:nvSpPr>
          <p:spPr>
            <a:xfrm>
              <a:off x="5171792" y="207917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8" name="Shape 458"/>
            <p:cNvCxnSpPr>
              <a:stCxn id="457" idx="0"/>
              <a:endCxn id="457" idx="2"/>
            </p:cNvCxnSpPr>
            <p:nvPr/>
          </p:nvCxnSpPr>
          <p:spPr>
            <a:xfrm>
              <a:off x="5305472" y="2079177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Shape 459"/>
            <p:cNvCxnSpPr>
              <a:stCxn id="457" idx="1"/>
            </p:cNvCxnSpPr>
            <p:nvPr/>
          </p:nvCxnSpPr>
          <p:spPr>
            <a:xfrm>
              <a:off x="5171792" y="2212858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0" name="Shape 460"/>
            <p:cNvSpPr/>
            <p:nvPr/>
          </p:nvSpPr>
          <p:spPr>
            <a:xfrm>
              <a:off x="5591555" y="2078383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1" name="Shape 461"/>
            <p:cNvCxnSpPr>
              <a:stCxn id="460" idx="0"/>
              <a:endCxn id="460" idx="2"/>
            </p:cNvCxnSpPr>
            <p:nvPr/>
          </p:nvCxnSpPr>
          <p:spPr>
            <a:xfrm>
              <a:off x="5725235" y="2078383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Shape 462"/>
            <p:cNvCxnSpPr>
              <a:stCxn id="460" idx="1"/>
            </p:cNvCxnSpPr>
            <p:nvPr/>
          </p:nvCxnSpPr>
          <p:spPr>
            <a:xfrm>
              <a:off x="5591555" y="2212064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3" name="Shape 463"/>
            <p:cNvSpPr/>
            <p:nvPr/>
          </p:nvSpPr>
          <p:spPr>
            <a:xfrm>
              <a:off x="5170998" y="2498939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4" name="Shape 464"/>
            <p:cNvCxnSpPr>
              <a:stCxn id="463" idx="0"/>
              <a:endCxn id="463" idx="2"/>
            </p:cNvCxnSpPr>
            <p:nvPr/>
          </p:nvCxnSpPr>
          <p:spPr>
            <a:xfrm>
              <a:off x="5304678" y="2498939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Shape 465"/>
            <p:cNvCxnSpPr>
              <a:stCxn id="463" idx="1"/>
            </p:cNvCxnSpPr>
            <p:nvPr/>
          </p:nvCxnSpPr>
          <p:spPr>
            <a:xfrm>
              <a:off x="5170998" y="2632619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" name="Shape 466"/>
            <p:cNvSpPr/>
            <p:nvPr/>
          </p:nvSpPr>
          <p:spPr>
            <a:xfrm>
              <a:off x="5591553" y="2498143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7" name="Shape 467"/>
            <p:cNvCxnSpPr>
              <a:stCxn id="466" idx="0"/>
              <a:endCxn id="466" idx="2"/>
            </p:cNvCxnSpPr>
            <p:nvPr/>
          </p:nvCxnSpPr>
          <p:spPr>
            <a:xfrm>
              <a:off x="5725233" y="2498143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Shape 468"/>
            <p:cNvCxnSpPr>
              <a:stCxn id="466" idx="1"/>
            </p:cNvCxnSpPr>
            <p:nvPr/>
          </p:nvCxnSpPr>
          <p:spPr>
            <a:xfrm>
              <a:off x="5591553" y="2631824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9" name="Shape 469"/>
            <p:cNvSpPr/>
            <p:nvPr/>
          </p:nvSpPr>
          <p:spPr>
            <a:xfrm>
              <a:off x="6288603" y="207880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0" name="Shape 470"/>
            <p:cNvCxnSpPr>
              <a:stCxn id="469" idx="0"/>
              <a:endCxn id="469" idx="2"/>
            </p:cNvCxnSpPr>
            <p:nvPr/>
          </p:nvCxnSpPr>
          <p:spPr>
            <a:xfrm>
              <a:off x="6422283" y="2078807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Shape 471"/>
            <p:cNvCxnSpPr>
              <a:stCxn id="469" idx="1"/>
            </p:cNvCxnSpPr>
            <p:nvPr/>
          </p:nvCxnSpPr>
          <p:spPr>
            <a:xfrm>
              <a:off x="6288603" y="2212487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2" name="Shape 472"/>
            <p:cNvSpPr/>
            <p:nvPr/>
          </p:nvSpPr>
          <p:spPr>
            <a:xfrm>
              <a:off x="6708365" y="2078013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3" name="Shape 473"/>
            <p:cNvCxnSpPr>
              <a:stCxn id="472" idx="0"/>
              <a:endCxn id="472" idx="2"/>
            </p:cNvCxnSpPr>
            <p:nvPr/>
          </p:nvCxnSpPr>
          <p:spPr>
            <a:xfrm>
              <a:off x="6842046" y="2078013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Shape 474"/>
            <p:cNvCxnSpPr>
              <a:stCxn id="472" idx="1"/>
            </p:cNvCxnSpPr>
            <p:nvPr/>
          </p:nvCxnSpPr>
          <p:spPr>
            <a:xfrm>
              <a:off x="6708365" y="2211693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5" name="Shape 475"/>
            <p:cNvSpPr/>
            <p:nvPr/>
          </p:nvSpPr>
          <p:spPr>
            <a:xfrm>
              <a:off x="6287808" y="2498567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6" name="Shape 476"/>
            <p:cNvCxnSpPr>
              <a:stCxn id="475" idx="0"/>
              <a:endCxn id="475" idx="2"/>
            </p:cNvCxnSpPr>
            <p:nvPr/>
          </p:nvCxnSpPr>
          <p:spPr>
            <a:xfrm>
              <a:off x="6421489" y="2498567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Shape 477"/>
            <p:cNvCxnSpPr>
              <a:stCxn id="475" idx="1"/>
            </p:cNvCxnSpPr>
            <p:nvPr/>
          </p:nvCxnSpPr>
          <p:spPr>
            <a:xfrm>
              <a:off x="6287808" y="2632248"/>
              <a:ext cx="267299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Shape 478"/>
            <p:cNvSpPr/>
            <p:nvPr/>
          </p:nvSpPr>
          <p:spPr>
            <a:xfrm>
              <a:off x="6708364" y="2497773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9" name="Shape 479"/>
            <p:cNvCxnSpPr>
              <a:stCxn id="478" idx="0"/>
              <a:endCxn id="478" idx="2"/>
            </p:cNvCxnSpPr>
            <p:nvPr/>
          </p:nvCxnSpPr>
          <p:spPr>
            <a:xfrm>
              <a:off x="6842044" y="2497773"/>
              <a:ext cx="0" cy="2673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Shape 480"/>
            <p:cNvCxnSpPr>
              <a:stCxn id="478" idx="1"/>
            </p:cNvCxnSpPr>
            <p:nvPr/>
          </p:nvCxnSpPr>
          <p:spPr>
            <a:xfrm>
              <a:off x="6708364" y="2631453"/>
              <a:ext cx="267300" cy="15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61728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Accelerator-based Systems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57200" y="3555998"/>
            <a:ext cx="8229600" cy="2570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1937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Calculations made in both CPUs and GPUs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longer limited to single precision calculations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balancing critical for performance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specific libraries and compilers (CUDA, OpenCL)</a:t>
            </a:r>
          </a:p>
          <a:p>
            <a:pPr marL="342900" marR="0" lvl="0" indent="-119379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Co-processor from Intel: MIC (Many Integrated Core) </a:t>
            </a: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Shape 487"/>
          <p:cNvGrpSpPr/>
          <p:nvPr/>
        </p:nvGrpSpPr>
        <p:grpSpPr>
          <a:xfrm>
            <a:off x="1057384" y="1513437"/>
            <a:ext cx="7029232" cy="1831141"/>
            <a:chOff x="1154801" y="1549723"/>
            <a:chExt cx="7029232" cy="1831141"/>
          </a:xfrm>
        </p:grpSpPr>
        <p:sp>
          <p:nvSpPr>
            <p:cNvPr id="488" name="Shape 488"/>
            <p:cNvSpPr/>
            <p:nvPr/>
          </p:nvSpPr>
          <p:spPr>
            <a:xfrm>
              <a:off x="1155594" y="3108469"/>
              <a:ext cx="7028439" cy="272394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</a:p>
          </p:txBody>
        </p:sp>
        <p:grpSp>
          <p:nvGrpSpPr>
            <p:cNvPr id="489" name="Shape 489"/>
            <p:cNvGrpSpPr/>
            <p:nvPr/>
          </p:nvGrpSpPr>
          <p:grpSpPr>
            <a:xfrm>
              <a:off x="1154801" y="1550517"/>
              <a:ext cx="1506887" cy="1557945"/>
              <a:chOff x="948445" y="1549723"/>
              <a:chExt cx="1506887" cy="1557945"/>
            </a:xfrm>
          </p:grpSpPr>
          <p:sp>
            <p:nvSpPr>
              <p:cNvPr id="490" name="Shape 490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3" name="Shape 493"/>
              <p:cNvCxnSpPr>
                <a:stCxn id="492" idx="0"/>
                <a:endCxn id="492" idx="2"/>
              </p:cNvCxnSpPr>
              <p:nvPr/>
            </p:nvCxnSpPr>
            <p:spPr>
              <a:xfrm>
                <a:off x="1216600" y="2071963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Shape 494"/>
              <p:cNvCxnSpPr>
                <a:stCxn id="492" idx="1"/>
              </p:cNvCxnSpPr>
              <p:nvPr/>
            </p:nvCxnSpPr>
            <p:spPr>
              <a:xfrm>
                <a:off x="1082920" y="2205643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95" name="Shape 495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6" name="Shape 496"/>
              <p:cNvCxnSpPr>
                <a:stCxn id="495" idx="0"/>
                <a:endCxn id="495" idx="2"/>
              </p:cNvCxnSpPr>
              <p:nvPr/>
            </p:nvCxnSpPr>
            <p:spPr>
              <a:xfrm>
                <a:off x="1636363" y="207116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Shape 497"/>
              <p:cNvCxnSpPr>
                <a:stCxn id="495" idx="1"/>
              </p:cNvCxnSpPr>
              <p:nvPr/>
            </p:nvCxnSpPr>
            <p:spPr>
              <a:xfrm>
                <a:off x="1502683" y="220484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98" name="Shape 498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9" name="Shape 499"/>
              <p:cNvCxnSpPr>
                <a:stCxn id="498" idx="0"/>
                <a:endCxn id="498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Shape 500"/>
              <p:cNvCxnSpPr>
                <a:stCxn id="498" idx="1"/>
              </p:cNvCxnSpPr>
              <p:nvPr/>
            </p:nvCxnSpPr>
            <p:spPr>
              <a:xfrm>
                <a:off x="1082125" y="2625404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1" name="Shape 501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02" name="Shape 502"/>
              <p:cNvCxnSpPr>
                <a:stCxn id="501" idx="0"/>
                <a:endCxn id="501" idx="2"/>
              </p:cNvCxnSpPr>
              <p:nvPr/>
            </p:nvCxnSpPr>
            <p:spPr>
              <a:xfrm>
                <a:off x="1636361" y="249092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Shape 503"/>
              <p:cNvCxnSpPr>
                <a:stCxn id="501" idx="1"/>
              </p:cNvCxnSpPr>
              <p:nvPr/>
            </p:nvCxnSpPr>
            <p:spPr>
              <a:xfrm>
                <a:off x="1502680" y="262460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4" name="Shape 504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</a:p>
            </p:txBody>
          </p:sp>
          <p:sp>
            <p:nvSpPr>
              <p:cNvPr id="506" name="Shape 506"/>
              <p:cNvSpPr/>
              <p:nvPr/>
            </p:nvSpPr>
            <p:spPr>
              <a:xfrm rot="10800000" flipH="1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07" name="Shape 507"/>
              <p:cNvCxnSpPr>
                <a:stCxn id="506" idx="0"/>
                <a:endCxn id="504" idx="0"/>
              </p:cNvCxnSpPr>
              <p:nvPr/>
            </p:nvCxnSpPr>
            <p:spPr>
              <a:xfrm>
                <a:off x="2261264" y="2147963"/>
                <a:ext cx="900" cy="101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Shape 508"/>
              <p:cNvCxnSpPr>
                <a:stCxn id="491" idx="3"/>
                <a:endCxn id="490" idx="1"/>
              </p:cNvCxnSpPr>
              <p:nvPr/>
            </p:nvCxnSpPr>
            <p:spPr>
              <a:xfrm>
                <a:off x="1921138" y="2432228"/>
                <a:ext cx="136200" cy="1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Shape 509"/>
              <p:cNvCxnSpPr>
                <a:stCxn id="505" idx="2"/>
                <a:endCxn id="491" idx="0"/>
              </p:cNvCxnSpPr>
              <p:nvPr/>
            </p:nvCxnSpPr>
            <p:spPr>
              <a:xfrm flipH="1">
                <a:off x="1434686" y="1822118"/>
                <a:ext cx="900" cy="1161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Shape 510"/>
              <p:cNvCxnSpPr>
                <a:stCxn id="491" idx="2"/>
              </p:cNvCxnSpPr>
              <p:nvPr/>
            </p:nvCxnSpPr>
            <p:spPr>
              <a:xfrm flipH="1">
                <a:off x="1433292" y="2926168"/>
                <a:ext cx="1500" cy="1815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1" name="Shape 511"/>
            <p:cNvGrpSpPr/>
            <p:nvPr/>
          </p:nvGrpSpPr>
          <p:grpSpPr>
            <a:xfrm>
              <a:off x="3018612" y="1549723"/>
              <a:ext cx="1506887" cy="1557945"/>
              <a:chOff x="948445" y="1549723"/>
              <a:chExt cx="1506887" cy="1557945"/>
            </a:xfrm>
          </p:grpSpPr>
          <p:sp>
            <p:nvSpPr>
              <p:cNvPr id="512" name="Shape 512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Shape 514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5" name="Shape 515"/>
              <p:cNvCxnSpPr>
                <a:stCxn id="514" idx="0"/>
                <a:endCxn id="514" idx="2"/>
              </p:cNvCxnSpPr>
              <p:nvPr/>
            </p:nvCxnSpPr>
            <p:spPr>
              <a:xfrm>
                <a:off x="1216600" y="2071963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Shape 516"/>
              <p:cNvCxnSpPr>
                <a:stCxn id="514" idx="1"/>
              </p:cNvCxnSpPr>
              <p:nvPr/>
            </p:nvCxnSpPr>
            <p:spPr>
              <a:xfrm>
                <a:off x="1082920" y="2205643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17" name="Shape 517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8" name="Shape 518"/>
              <p:cNvCxnSpPr>
                <a:stCxn id="517" idx="0"/>
                <a:endCxn id="517" idx="2"/>
              </p:cNvCxnSpPr>
              <p:nvPr/>
            </p:nvCxnSpPr>
            <p:spPr>
              <a:xfrm>
                <a:off x="1636363" y="207116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Shape 519"/>
              <p:cNvCxnSpPr>
                <a:stCxn id="517" idx="1"/>
              </p:cNvCxnSpPr>
              <p:nvPr/>
            </p:nvCxnSpPr>
            <p:spPr>
              <a:xfrm>
                <a:off x="1502683" y="220484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20" name="Shape 520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1" name="Shape 521"/>
              <p:cNvCxnSpPr>
                <a:stCxn id="520" idx="0"/>
                <a:endCxn id="520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Shape 522"/>
              <p:cNvCxnSpPr>
                <a:stCxn id="520" idx="1"/>
              </p:cNvCxnSpPr>
              <p:nvPr/>
            </p:nvCxnSpPr>
            <p:spPr>
              <a:xfrm>
                <a:off x="1082125" y="2625404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23" name="Shape 523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4" name="Shape 524"/>
              <p:cNvCxnSpPr>
                <a:stCxn id="523" idx="0"/>
                <a:endCxn id="523" idx="2"/>
              </p:cNvCxnSpPr>
              <p:nvPr/>
            </p:nvCxnSpPr>
            <p:spPr>
              <a:xfrm>
                <a:off x="1636361" y="249092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Shape 525"/>
              <p:cNvCxnSpPr>
                <a:stCxn id="523" idx="1"/>
              </p:cNvCxnSpPr>
              <p:nvPr/>
            </p:nvCxnSpPr>
            <p:spPr>
              <a:xfrm>
                <a:off x="1502680" y="262460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26" name="Shape 526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</a:p>
            </p:txBody>
          </p:sp>
          <p:sp>
            <p:nvSpPr>
              <p:cNvPr id="528" name="Shape 528"/>
              <p:cNvSpPr/>
              <p:nvPr/>
            </p:nvSpPr>
            <p:spPr>
              <a:xfrm rot="10800000" flipH="1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29" name="Shape 529"/>
              <p:cNvCxnSpPr>
                <a:stCxn id="528" idx="0"/>
                <a:endCxn id="526" idx="0"/>
              </p:cNvCxnSpPr>
              <p:nvPr/>
            </p:nvCxnSpPr>
            <p:spPr>
              <a:xfrm>
                <a:off x="2261264" y="2147963"/>
                <a:ext cx="900" cy="101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Shape 530"/>
              <p:cNvCxnSpPr>
                <a:stCxn id="513" idx="3"/>
                <a:endCxn id="512" idx="1"/>
              </p:cNvCxnSpPr>
              <p:nvPr/>
            </p:nvCxnSpPr>
            <p:spPr>
              <a:xfrm>
                <a:off x="1921138" y="2432228"/>
                <a:ext cx="136200" cy="1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Shape 531"/>
              <p:cNvCxnSpPr>
                <a:stCxn id="527" idx="2"/>
                <a:endCxn id="513" idx="0"/>
              </p:cNvCxnSpPr>
              <p:nvPr/>
            </p:nvCxnSpPr>
            <p:spPr>
              <a:xfrm flipH="1">
                <a:off x="1434686" y="1822118"/>
                <a:ext cx="900" cy="1161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Shape 532"/>
              <p:cNvCxnSpPr>
                <a:stCxn id="513" idx="2"/>
              </p:cNvCxnSpPr>
              <p:nvPr/>
            </p:nvCxnSpPr>
            <p:spPr>
              <a:xfrm flipH="1">
                <a:off x="1433292" y="2926168"/>
                <a:ext cx="1500" cy="1815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3" name="Shape 533"/>
            <p:cNvGrpSpPr/>
            <p:nvPr/>
          </p:nvGrpSpPr>
          <p:grpSpPr>
            <a:xfrm>
              <a:off x="4875374" y="1549723"/>
              <a:ext cx="1506887" cy="1557945"/>
              <a:chOff x="948445" y="1549723"/>
              <a:chExt cx="1506887" cy="1557945"/>
            </a:xfrm>
          </p:grpSpPr>
          <p:sp>
            <p:nvSpPr>
              <p:cNvPr id="534" name="Shape 534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37" name="Shape 537"/>
              <p:cNvCxnSpPr>
                <a:stCxn id="536" idx="0"/>
                <a:endCxn id="536" idx="2"/>
              </p:cNvCxnSpPr>
              <p:nvPr/>
            </p:nvCxnSpPr>
            <p:spPr>
              <a:xfrm>
                <a:off x="1216600" y="2071963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Shape 538"/>
              <p:cNvCxnSpPr>
                <a:stCxn id="536" idx="1"/>
              </p:cNvCxnSpPr>
              <p:nvPr/>
            </p:nvCxnSpPr>
            <p:spPr>
              <a:xfrm>
                <a:off x="1082920" y="2205643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9" name="Shape 539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0" name="Shape 540"/>
              <p:cNvCxnSpPr>
                <a:stCxn id="539" idx="0"/>
                <a:endCxn id="539" idx="2"/>
              </p:cNvCxnSpPr>
              <p:nvPr/>
            </p:nvCxnSpPr>
            <p:spPr>
              <a:xfrm>
                <a:off x="1636363" y="207116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Shape 541"/>
              <p:cNvCxnSpPr>
                <a:stCxn id="539" idx="1"/>
              </p:cNvCxnSpPr>
              <p:nvPr/>
            </p:nvCxnSpPr>
            <p:spPr>
              <a:xfrm>
                <a:off x="1502683" y="220484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42" name="Shape 542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3" name="Shape 543"/>
              <p:cNvCxnSpPr>
                <a:stCxn id="542" idx="0"/>
                <a:endCxn id="542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Shape 544"/>
              <p:cNvCxnSpPr>
                <a:stCxn id="542" idx="1"/>
              </p:cNvCxnSpPr>
              <p:nvPr/>
            </p:nvCxnSpPr>
            <p:spPr>
              <a:xfrm>
                <a:off x="1082125" y="2625404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45" name="Shape 545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6" name="Shape 546"/>
              <p:cNvCxnSpPr>
                <a:stCxn id="545" idx="0"/>
                <a:endCxn id="545" idx="2"/>
              </p:cNvCxnSpPr>
              <p:nvPr/>
            </p:nvCxnSpPr>
            <p:spPr>
              <a:xfrm>
                <a:off x="1636361" y="249092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Shape 547"/>
              <p:cNvCxnSpPr>
                <a:stCxn id="545" idx="1"/>
              </p:cNvCxnSpPr>
              <p:nvPr/>
            </p:nvCxnSpPr>
            <p:spPr>
              <a:xfrm>
                <a:off x="1502680" y="2624609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48" name="Shape 548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</a:p>
            </p:txBody>
          </p:sp>
          <p:sp>
            <p:nvSpPr>
              <p:cNvPr id="550" name="Shape 550"/>
              <p:cNvSpPr/>
              <p:nvPr/>
            </p:nvSpPr>
            <p:spPr>
              <a:xfrm rot="10800000" flipH="1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51" name="Shape 551"/>
              <p:cNvCxnSpPr>
                <a:stCxn id="550" idx="0"/>
                <a:endCxn id="548" idx="0"/>
              </p:cNvCxnSpPr>
              <p:nvPr/>
            </p:nvCxnSpPr>
            <p:spPr>
              <a:xfrm>
                <a:off x="2261264" y="2147963"/>
                <a:ext cx="900" cy="101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Shape 552"/>
              <p:cNvCxnSpPr>
                <a:stCxn id="535" idx="3"/>
                <a:endCxn id="534" idx="1"/>
              </p:cNvCxnSpPr>
              <p:nvPr/>
            </p:nvCxnSpPr>
            <p:spPr>
              <a:xfrm>
                <a:off x="1921138" y="2432228"/>
                <a:ext cx="136200" cy="1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Shape 553"/>
              <p:cNvCxnSpPr>
                <a:stCxn id="549" idx="2"/>
                <a:endCxn id="535" idx="0"/>
              </p:cNvCxnSpPr>
              <p:nvPr/>
            </p:nvCxnSpPr>
            <p:spPr>
              <a:xfrm flipH="1">
                <a:off x="1434686" y="1822118"/>
                <a:ext cx="900" cy="1161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Shape 554"/>
              <p:cNvCxnSpPr>
                <a:stCxn id="535" idx="2"/>
              </p:cNvCxnSpPr>
              <p:nvPr/>
            </p:nvCxnSpPr>
            <p:spPr>
              <a:xfrm flipH="1">
                <a:off x="1433292" y="2926168"/>
                <a:ext cx="1500" cy="1815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5" name="Shape 555"/>
            <p:cNvGrpSpPr/>
            <p:nvPr/>
          </p:nvGrpSpPr>
          <p:grpSpPr>
            <a:xfrm>
              <a:off x="6677145" y="1549723"/>
              <a:ext cx="1506887" cy="1557945"/>
              <a:chOff x="948445" y="1549723"/>
              <a:chExt cx="1506887" cy="1557945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59" name="Shape 559"/>
              <p:cNvCxnSpPr>
                <a:stCxn id="558" idx="0"/>
                <a:endCxn id="558" idx="2"/>
              </p:cNvCxnSpPr>
              <p:nvPr/>
            </p:nvCxnSpPr>
            <p:spPr>
              <a:xfrm>
                <a:off x="1216600" y="2071963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Shape 560"/>
              <p:cNvCxnSpPr>
                <a:stCxn id="558" idx="1"/>
              </p:cNvCxnSpPr>
              <p:nvPr/>
            </p:nvCxnSpPr>
            <p:spPr>
              <a:xfrm>
                <a:off x="1082920" y="2205643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61" name="Shape 561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2" name="Shape 562"/>
              <p:cNvCxnSpPr>
                <a:stCxn id="561" idx="0"/>
                <a:endCxn id="561" idx="2"/>
              </p:cNvCxnSpPr>
              <p:nvPr/>
            </p:nvCxnSpPr>
            <p:spPr>
              <a:xfrm>
                <a:off x="1636363" y="207116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Shape 563"/>
              <p:cNvCxnSpPr>
                <a:stCxn id="561" idx="1"/>
              </p:cNvCxnSpPr>
              <p:nvPr/>
            </p:nvCxnSpPr>
            <p:spPr>
              <a:xfrm>
                <a:off x="1502683" y="220484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64" name="Shape 564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5" name="Shape 565"/>
              <p:cNvCxnSpPr>
                <a:stCxn id="564" idx="0"/>
                <a:endCxn id="564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Shape 566"/>
              <p:cNvCxnSpPr>
                <a:stCxn id="564" idx="1"/>
              </p:cNvCxnSpPr>
              <p:nvPr/>
            </p:nvCxnSpPr>
            <p:spPr>
              <a:xfrm>
                <a:off x="1082125" y="2625404"/>
                <a:ext cx="267300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67" name="Shape 567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8" name="Shape 568"/>
              <p:cNvCxnSpPr>
                <a:stCxn id="567" idx="0"/>
                <a:endCxn id="567" idx="2"/>
              </p:cNvCxnSpPr>
              <p:nvPr/>
            </p:nvCxnSpPr>
            <p:spPr>
              <a:xfrm>
                <a:off x="1636361" y="2490928"/>
                <a:ext cx="0" cy="267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Shape 569"/>
              <p:cNvCxnSpPr>
                <a:stCxn id="567" idx="1"/>
              </p:cNvCxnSpPr>
              <p:nvPr/>
            </p:nvCxnSpPr>
            <p:spPr>
              <a:xfrm>
                <a:off x="1502680" y="2624609"/>
                <a:ext cx="267299" cy="1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70" name="Shape 570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</a:p>
            </p:txBody>
          </p:sp>
          <p:sp>
            <p:nvSpPr>
              <p:cNvPr id="572" name="Shape 572"/>
              <p:cNvSpPr/>
              <p:nvPr/>
            </p:nvSpPr>
            <p:spPr>
              <a:xfrm rot="10800000" flipH="1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73" name="Shape 573"/>
              <p:cNvCxnSpPr>
                <a:stCxn id="572" idx="0"/>
                <a:endCxn id="570" idx="0"/>
              </p:cNvCxnSpPr>
              <p:nvPr/>
            </p:nvCxnSpPr>
            <p:spPr>
              <a:xfrm>
                <a:off x="2261264" y="2147963"/>
                <a:ext cx="900" cy="101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Shape 574"/>
              <p:cNvCxnSpPr>
                <a:stCxn id="557" idx="3"/>
                <a:endCxn id="556" idx="1"/>
              </p:cNvCxnSpPr>
              <p:nvPr/>
            </p:nvCxnSpPr>
            <p:spPr>
              <a:xfrm>
                <a:off x="1921138" y="2432228"/>
                <a:ext cx="136200" cy="1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Shape 575"/>
              <p:cNvCxnSpPr>
                <a:stCxn id="571" idx="2"/>
                <a:endCxn id="557" idx="0"/>
              </p:cNvCxnSpPr>
              <p:nvPr/>
            </p:nvCxnSpPr>
            <p:spPr>
              <a:xfrm flipH="1">
                <a:off x="1434686" y="1822118"/>
                <a:ext cx="900" cy="1161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Shape 576"/>
              <p:cNvCxnSpPr>
                <a:stCxn id="557" idx="2"/>
              </p:cNvCxnSpPr>
              <p:nvPr/>
            </p:nvCxnSpPr>
            <p:spPr>
              <a:xfrm flipH="1">
                <a:off x="1433292" y="2926168"/>
                <a:ext cx="1500" cy="1815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9658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350498" y="0"/>
            <a:ext cx="7336300" cy="11734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in HPC is Broad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 Science  and Civil Engineering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Dynamics 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Nanotechnology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Science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Storm modeling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Epidemiology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 Physics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analysis of phone network patterns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16666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science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large cosmological simulations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sequencing 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Molecular Sciences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 Science </a:t>
            </a:r>
          </a:p>
          <a:p>
            <a:pPr marL="3429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Collaboration in Cosmology and Plasma Physics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066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Submitting a Job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via a shell script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description: Resources required, run time, allocation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&amp; dependencies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statements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job script: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&lt;job_script&gt;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Calibri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options: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Interactive job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-I …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99615"/>
              <a:buFont typeface="Calibri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job with X11 forwarding: </a:t>
            </a:r>
            <a:r>
              <a:rPr lang="en-US" sz="2405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-I –X …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Monitoring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job status, and if pending when it will run</a:t>
            </a:r>
          </a:p>
        </p:txBody>
      </p:sp>
      <p:graphicFrame>
        <p:nvGraphicFramePr>
          <p:cNvPr id="453" name="Shape 453"/>
          <p:cNvGraphicFramePr/>
          <p:nvPr/>
        </p:nvGraphicFramePr>
        <p:xfrm>
          <a:off x="623452" y="3011125"/>
          <a:ext cx="7897075" cy="2947375"/>
        </p:xfrm>
        <a:graphic>
          <a:graphicData uri="http://schemas.openxmlformats.org/drawingml/2006/table">
            <a:tbl>
              <a:tblPr firstRow="1" bandRow="1">
                <a:noFill/>
                <a:tableStyleId>{3233850E-2C47-4DD7-B862-38E21ED8C710}</a:tableStyleId>
              </a:tblPr>
              <a:tblGrid>
                <a:gridCol w="2978725"/>
                <a:gridCol w="4918350"/>
              </a:tblGrid>
              <a:tr h="5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Command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Meaning</a:t>
                      </a:r>
                    </a:p>
                  </a:txBody>
                  <a:tcPr marL="91450" marR="91450" marT="45725" marB="45725" anchor="ctr"/>
                </a:tc>
              </a:tr>
              <a:tr h="5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checkjob –v JOBID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Get the status and resources of a job</a:t>
                      </a:r>
                    </a:p>
                  </a:txBody>
                  <a:tcPr marL="91450" marR="91450" marT="45725" marB="45725" anchor="ctr"/>
                </a:tc>
              </a:tr>
              <a:tr h="5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showq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See what jobs are running and cluster utilization</a:t>
                      </a:r>
                    </a:p>
                  </a:txBody>
                  <a:tcPr marL="91450" marR="91450" marT="45725" marB="45725" anchor="ctr"/>
                </a:tc>
              </a:tr>
              <a:tr h="5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showstart JOBID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Get expected job start time</a:t>
                      </a:r>
                    </a:p>
                  </a:txBody>
                  <a:tcPr marL="91450" marR="91450" marT="45725" marB="45725" anchor="ctr"/>
                </a:tc>
              </a:tr>
              <a:tr h="5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80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qdel JOBID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/>
                        <a:t>Delete a job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Execution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of job execution depends on a variety of parameters: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Time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Queue Priority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Backfill Opportunities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Fairshare Priority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Reservations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Actively Scheduled Jobs per User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ARC Website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the Examples section of each system page for sample submission scripts and step-by-step examples: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lang="en-US" sz="2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www.arc.vt.edu/newriver</a:t>
            </a:r>
            <a:endParaRPr lang="en-US" sz="2800" b="0" i="0" u="sng" strike="noStrike" cap="none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u="sng" dirty="0" smtClean="0">
                <a:solidFill>
                  <a:schemeClr val="hlink"/>
                </a:solidFill>
                <a:hlinkClick r:id="rId4"/>
              </a:rPr>
              <a:t>http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://www.arc.vt.edu/dragonstooth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http://www.arc.vt.edu/blueridge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http://www.arc.vt.edu/hokiespeed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http://www.arc.vt.edu/hokieone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Step-by-Step Example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training account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hpcXX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into </a:t>
            </a:r>
            <a:r>
              <a:rPr lang="en-US" dirty="0"/>
              <a:t>NewRiver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hpcXX@</a:t>
            </a:r>
            <a:r>
              <a:rPr lang="en-US" dirty="0" smtClean="0">
                <a:latin typeface="Courier New"/>
                <a:ea typeface="Courier New"/>
                <a:cs typeface="Courier New"/>
                <a:sym typeface="Courier New"/>
              </a:rPr>
              <a:t>cascades1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.arc.vt.edu</a:t>
            </a:r>
            <a:endParaRPr lang="en-US" sz="28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Windows: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PuTTY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Name: </a:t>
            </a:r>
            <a:r>
              <a:rPr lang="en-US" dirty="0" smtClean="0">
                <a:latin typeface="Courier New"/>
                <a:ea typeface="Courier New"/>
                <a:cs typeface="Courier New"/>
                <a:sym typeface="Courier New"/>
              </a:rPr>
              <a:t>cascades1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.arc.vt.edu</a:t>
            </a:r>
            <a:endParaRPr lang="en-US" sz="24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Running MPI_Quad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copy from training directory:</a:t>
            </a:r>
          </a:p>
          <a:p>
            <a:pPr marL="603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/home/TRAINING/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newriver/*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./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the code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Compile the Code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compiler is already loaded</a:t>
            </a:r>
          </a:p>
          <a:p>
            <a:pPr marL="603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list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command (executable is mpiqd)</a:t>
            </a:r>
          </a:p>
          <a:p>
            <a:pPr marL="603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mpicc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-o mpiqd mpi_quad.c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GCC instead, swap it out:</a:t>
            </a:r>
          </a:p>
          <a:p>
            <a:pPr marL="603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swap intel gcc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3651494" y="4884398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Prepare Submission Script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sample script: </a:t>
            </a:r>
          </a:p>
          <a:p>
            <a:pPr marL="6032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/home/TRAINING/ARC_Intro/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br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.qsub  .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sample script: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Walltime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request (nodes/ppn)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commands (add Intel &amp; mvapich2)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to run your job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it (e.g., mpiqd.qsub)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Submission Script (Typical)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walltime=00:10:00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nodes=2:ppn=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16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-q normal_q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-W group_list=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newriver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–A AllocationName        &lt;--Only for NewRiver/BlueRidge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intel mvapich2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$PBS_O_WORKDIR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echo "MPI Quadrature!" 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mpirun -np $PBS_NP ./mpiqd</a:t>
            </a:r>
          </a:p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exit;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28600" y="985982"/>
          <a:ext cx="67564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Uses HPC?</a:t>
            </a:r>
            <a:endParaRPr lang="en-US" dirty="0"/>
          </a:p>
        </p:txBody>
      </p:sp>
      <p:sp>
        <p:nvSpPr>
          <p:cNvPr id="14339" name="Content Placeholder 1"/>
          <p:cNvSpPr>
            <a:spLocks noGrp="1"/>
          </p:cNvSpPr>
          <p:nvPr>
            <p:ph type="body" idx="1"/>
          </p:nvPr>
        </p:nvSpPr>
        <p:spPr>
          <a:xfrm>
            <a:off x="5823856" y="1369816"/>
            <a:ext cx="2862943" cy="4756347"/>
          </a:xfrm>
        </p:spPr>
        <p:txBody>
          <a:bodyPr/>
          <a:lstStyle/>
          <a:p>
            <a:r>
              <a:rPr lang="en-US" sz="2400" dirty="0" smtClean="0"/>
              <a:t>&gt;2 billion core-hours allocated</a:t>
            </a:r>
          </a:p>
          <a:p>
            <a:r>
              <a:rPr lang="en-US" sz="2400" dirty="0" smtClean="0"/>
              <a:t>1400 allocations</a:t>
            </a:r>
          </a:p>
          <a:p>
            <a:r>
              <a:rPr lang="en-US" sz="2400" dirty="0" smtClean="0"/>
              <a:t>350 institutions</a:t>
            </a:r>
          </a:p>
          <a:p>
            <a:r>
              <a:rPr lang="en-US" sz="2400" dirty="0" smtClean="0"/>
              <a:t>32 research domains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Submission Script (Today)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walltime=00:10:00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nodes=2:ppn=8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-q normal_q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-W group_list=training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–A training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–l advres=NLI_ARC_Intro.</a:t>
            </a:r>
            <a:r>
              <a:rPr lang="en-US" sz="176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76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intel mvapich2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76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$PBS_O_WORKDIR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echo "MPI Quadrature!" 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mpirun -np $PBS_NP ./mpiqd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76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03200" marR="0" lvl="0" indent="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6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the job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the files to $WORK: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 $WORK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mpiqd.qsub $WORK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Navigate to $WORK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$WORK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the job: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mpiqd.qsub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 returns job number: </a:t>
            </a:r>
          </a:p>
          <a:p>
            <a:pPr marL="635000" marR="0" lvl="1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25770.master.cluster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job to complete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job status: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checkjob –v 25770</a:t>
            </a:r>
          </a:p>
          <a:p>
            <a:pPr marL="6350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showq –u hpcXX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complete: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output: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mpiqd.qsub.o25770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mpiqd.qsub.e25770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results back to $HOME:</a:t>
            </a:r>
          </a:p>
          <a:p>
            <a:pPr marL="635000" marR="0" lvl="1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mpiqd.qsub.o25770 $HOME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Job Submission?</a:t>
            </a:r>
          </a:p>
        </p:txBody>
      </p:sp>
      <p:grpSp>
        <p:nvGrpSpPr>
          <p:cNvPr id="407" name="Shape 407"/>
          <p:cNvGrpSpPr/>
          <p:nvPr/>
        </p:nvGrpSpPr>
        <p:grpSpPr>
          <a:xfrm>
            <a:off x="981529" y="1746025"/>
            <a:ext cx="7180942" cy="3381224"/>
            <a:chOff x="1505857" y="1455737"/>
            <a:chExt cx="7180942" cy="3381224"/>
          </a:xfrm>
        </p:grpSpPr>
        <p:sp>
          <p:nvSpPr>
            <p:cNvPr id="408" name="Shape 408"/>
            <p:cNvSpPr/>
            <p:nvPr/>
          </p:nvSpPr>
          <p:spPr>
            <a:xfrm>
              <a:off x="2971800" y="2362200"/>
              <a:ext cx="6399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8768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57912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7056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76200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83058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84582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86106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2690813" y="2633663"/>
              <a:ext cx="1019100" cy="3144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qsub job</a:t>
              </a:r>
            </a:p>
          </p:txBody>
        </p:sp>
        <p:sp>
          <p:nvSpPr>
            <p:cNvPr id="417" name="Shape 417"/>
            <p:cNvSpPr/>
            <p:nvPr/>
          </p:nvSpPr>
          <p:spPr>
            <a:xfrm>
              <a:off x="4800600" y="3276600"/>
              <a:ext cx="76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4038600" y="3276600"/>
              <a:ext cx="76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" name="Shape 419"/>
            <p:cNvGrpSpPr/>
            <p:nvPr/>
          </p:nvGrpSpPr>
          <p:grpSpPr>
            <a:xfrm>
              <a:off x="3386137" y="2971800"/>
              <a:ext cx="0" cy="381000"/>
              <a:chOff x="2112" y="2160"/>
              <a:chExt cx="0" cy="239"/>
            </a:xfrm>
          </p:grpSpPr>
          <p:sp>
            <p:nvSpPr>
              <p:cNvPr id="420" name="Shape 420"/>
              <p:cNvSpPr/>
              <p:nvPr/>
            </p:nvSpPr>
            <p:spPr>
              <a:xfrm>
                <a:off x="2112" y="216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2112" y="240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Shape 422"/>
            <p:cNvSpPr/>
            <p:nvPr/>
          </p:nvSpPr>
          <p:spPr>
            <a:xfrm rot="5400000">
              <a:off x="6324525" y="547613"/>
              <a:ext cx="152400" cy="3372000"/>
            </a:xfrm>
            <a:prstGeom prst="leftBracket">
              <a:avLst>
                <a:gd name="adj" fmla="val 184375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5538787" y="1455737"/>
              <a:ext cx="1724100" cy="368399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 Nodes</a:t>
              </a:r>
            </a:p>
          </p:txBody>
        </p:sp>
        <p:cxnSp>
          <p:nvCxnSpPr>
            <p:cNvPr id="424" name="Shape 424"/>
            <p:cNvCxnSpPr>
              <a:stCxn id="423" idx="2"/>
              <a:endCxn id="422" idx="1"/>
            </p:cNvCxnSpPr>
            <p:nvPr/>
          </p:nvCxnSpPr>
          <p:spPr>
            <a:xfrm>
              <a:off x="6400837" y="1824137"/>
              <a:ext cx="0" cy="3333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5" name="Shape 425"/>
            <p:cNvSpPr txBox="1"/>
            <p:nvPr/>
          </p:nvSpPr>
          <p:spPr>
            <a:xfrm>
              <a:off x="5411787" y="4437062"/>
              <a:ext cx="2529000" cy="399900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mpirun –np # ./a.out</a:t>
              </a:r>
            </a:p>
          </p:txBody>
        </p:sp>
        <p:cxnSp>
          <p:nvCxnSpPr>
            <p:cNvPr id="426" name="Shape 426"/>
            <p:cNvCxnSpPr/>
            <p:nvPr/>
          </p:nvCxnSpPr>
          <p:spPr>
            <a:xfrm rot="10800000" flipH="1">
              <a:off x="1850571" y="2362088"/>
              <a:ext cx="1365600" cy="585900"/>
            </a:xfrm>
            <a:prstGeom prst="bentConnector4">
              <a:avLst>
                <a:gd name="adj1" fmla="val 86998"/>
                <a:gd name="adj2" fmla="val 188579"/>
              </a:avLst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Shape 427"/>
            <p:cNvCxnSpPr>
              <a:stCxn id="428" idx="2"/>
              <a:endCxn id="425" idx="1"/>
            </p:cNvCxnSpPr>
            <p:nvPr/>
          </p:nvCxnSpPr>
          <p:spPr>
            <a:xfrm rot="-5400000" flipH="1">
              <a:off x="4532101" y="3757461"/>
              <a:ext cx="1418700" cy="340500"/>
            </a:xfrm>
            <a:prstGeom prst="bentConnector2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29" name="Shape 429"/>
            <p:cNvSpPr txBox="1"/>
            <p:nvPr/>
          </p:nvSpPr>
          <p:spPr>
            <a:xfrm>
              <a:off x="2690813" y="3259138"/>
              <a:ext cx="1019100" cy="3462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Queue</a:t>
              </a:r>
            </a:p>
          </p:txBody>
        </p:sp>
        <p:cxnSp>
          <p:nvCxnSpPr>
            <p:cNvPr id="430" name="Shape 430"/>
            <p:cNvCxnSpPr>
              <a:stCxn id="416" idx="2"/>
              <a:endCxn id="429" idx="0"/>
            </p:cNvCxnSpPr>
            <p:nvPr/>
          </p:nvCxnSpPr>
          <p:spPr>
            <a:xfrm>
              <a:off x="3200363" y="2948063"/>
              <a:ext cx="0" cy="311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28" name="Shape 428"/>
            <p:cNvSpPr txBox="1"/>
            <p:nvPr/>
          </p:nvSpPr>
          <p:spPr>
            <a:xfrm>
              <a:off x="4648201" y="2633661"/>
              <a:ext cx="846000" cy="5847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  <p:cxnSp>
          <p:nvCxnSpPr>
            <p:cNvPr id="431" name="Shape 431"/>
            <p:cNvCxnSpPr>
              <a:stCxn id="425" idx="0"/>
              <a:endCxn id="409" idx="2"/>
            </p:cNvCxnSpPr>
            <p:nvPr/>
          </p:nvCxnSpPr>
          <p:spPr>
            <a:xfrm rot="5400000" flipH="1">
              <a:off x="5596437" y="3357212"/>
              <a:ext cx="627000" cy="1532700"/>
            </a:xfrm>
            <a:prstGeom prst="bentConnector3">
              <a:avLst>
                <a:gd name="adj1" fmla="val 9629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cxnSp>
          <p:nvCxnSpPr>
            <p:cNvPr id="432" name="Shape 432"/>
            <p:cNvCxnSpPr>
              <a:stCxn id="425" idx="0"/>
            </p:cNvCxnSpPr>
            <p:nvPr/>
          </p:nvCxnSpPr>
          <p:spPr>
            <a:xfrm rot="5400000" flipH="1">
              <a:off x="6058737" y="3819512"/>
              <a:ext cx="627000" cy="608100"/>
            </a:xfrm>
            <a:prstGeom prst="bentConnector3">
              <a:avLst>
                <a:gd name="adj1" fmla="val 9629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433" name="Shape 433"/>
            <p:cNvCxnSpPr>
              <a:stCxn id="425" idx="0"/>
              <a:endCxn id="411" idx="2"/>
            </p:cNvCxnSpPr>
            <p:nvPr/>
          </p:nvCxnSpPr>
          <p:spPr>
            <a:xfrm rot="-5400000">
              <a:off x="6510837" y="3975512"/>
              <a:ext cx="627000" cy="296100"/>
            </a:xfrm>
            <a:prstGeom prst="bentConnector3">
              <a:avLst>
                <a:gd name="adj1" fmla="val 9629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cxnSp>
          <p:nvCxnSpPr>
            <p:cNvPr id="434" name="Shape 434"/>
            <p:cNvCxnSpPr>
              <a:stCxn id="425" idx="0"/>
              <a:endCxn id="412" idx="2"/>
            </p:cNvCxnSpPr>
            <p:nvPr/>
          </p:nvCxnSpPr>
          <p:spPr>
            <a:xfrm rot="-5400000">
              <a:off x="6968037" y="3518312"/>
              <a:ext cx="627000" cy="1210500"/>
            </a:xfrm>
            <a:prstGeom prst="bentConnector3">
              <a:avLst>
                <a:gd name="adj1" fmla="val 9629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35" name="Shape 435"/>
            <p:cNvSpPr txBox="1"/>
            <p:nvPr/>
          </p:nvSpPr>
          <p:spPr>
            <a:xfrm>
              <a:off x="5811837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7640638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6705600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</a:p>
          </p:txBody>
        </p:sp>
        <p:cxnSp>
          <p:nvCxnSpPr>
            <p:cNvPr id="438" name="Shape 438"/>
            <p:cNvCxnSpPr>
              <a:stCxn id="429" idx="3"/>
              <a:endCxn id="428" idx="1"/>
            </p:cNvCxnSpPr>
            <p:nvPr/>
          </p:nvCxnSpPr>
          <p:spPr>
            <a:xfrm rot="10800000" flipH="1">
              <a:off x="3709913" y="2926138"/>
              <a:ext cx="938400" cy="506100"/>
            </a:xfrm>
            <a:prstGeom prst="bentConnector3">
              <a:avLst>
                <a:gd name="adj1" fmla="val 109191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39" name="Shape 439"/>
            <p:cNvSpPr txBox="1"/>
            <p:nvPr/>
          </p:nvSpPr>
          <p:spPr>
            <a:xfrm>
              <a:off x="2471738" y="1639888"/>
              <a:ext cx="1265100" cy="369900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Login Node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1505857" y="2774950"/>
              <a:ext cx="832500" cy="3387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ssh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457200" y="111706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84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Website: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Resources &amp; Documentation: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http://www.arc.vt.edu/hpc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Documentation: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http://www.arc.vt.edu/storage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Users Guide: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http://www.arc.vt.edu/newusers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Asked Questions: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http://www.arc.vt.edu/faq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Introduction: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http://www.arc.vt.edu/unix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Tutorial: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http://www.arc.vt.edu/modules</a:t>
            </a:r>
          </a:p>
          <a:p>
            <a:pPr marL="342900" marR="0" lvl="0" indent="-138430" algn="l" rtl="0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 Tutorial: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http://www.arc.vt.edu/scheduler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Popular Software Packages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98022" y="1369816"/>
            <a:ext cx="8547954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Dynamics: Gromacs, LAMMPS, NAMD, Amber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CFD: OpenFOAM, Ansys, Star-CCM+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Finite Elements: Deal II, Abaqus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Chemistry: VASP, Gaussian, PSI4, QCHEM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Climate: CESM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Bioinformatics: Mothur, QIIME, MPIBLAST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Computing/Statistics: R, Matlab, Julia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Visualization: ParaView, VisIt, Ensight</a:t>
            </a:r>
          </a:p>
        </p:txBody>
      </p:sp>
    </p:spTree>
    <p:extLst>
      <p:ext uri="{BB962C8B-B14F-4D97-AF65-F5344CB8AC3E}">
        <p14:creationId xmlns:p14="http://schemas.microsoft.com/office/powerpoint/2010/main" val="197829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Curve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Linux: Command-line interface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Scheduler: Shares resources among multiple users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Computing: 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parallelize code to take advantage of supercomputer’s resources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party programs or libraries make this easier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Research Computing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within the Office of the Vice President of Information Technology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centralized resources for: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computing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to assist users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1638"/>
      </a:hlink>
      <a:folHlink>
        <a:srgbClr val="7D1A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1638"/>
      </a:hlink>
      <a:folHlink>
        <a:srgbClr val="691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2695</Words>
  <Application>Microsoft Macintosh PowerPoint</Application>
  <PresentationFormat>On-screen Show (4:3)</PresentationFormat>
  <Paragraphs>741</Paragraphs>
  <Slides>64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Courier New</vt:lpstr>
      <vt:lpstr>ＭＳ Ｐゴシック</vt:lpstr>
      <vt:lpstr>Noto Sans Symbols</vt:lpstr>
      <vt:lpstr>Times New Roman</vt:lpstr>
      <vt:lpstr>ARCtheme</vt:lpstr>
      <vt:lpstr>ARCtheme</vt:lpstr>
      <vt:lpstr>Introduction to ARC Systems</vt:lpstr>
      <vt:lpstr>Before We Start</vt:lpstr>
      <vt:lpstr>Today’s goals</vt:lpstr>
      <vt:lpstr>Should I Pursue HPC?</vt:lpstr>
      <vt:lpstr>Research in HPC is Broad</vt:lpstr>
      <vt:lpstr>Who Uses HPC?</vt:lpstr>
      <vt:lpstr>Popular Software Packages</vt:lpstr>
      <vt:lpstr>Learning Curve</vt:lpstr>
      <vt:lpstr>Advanced Research Computing</vt:lpstr>
      <vt:lpstr>ARC Goals</vt:lpstr>
      <vt:lpstr>Personnel</vt:lpstr>
      <vt:lpstr>Personnel (Continued)</vt:lpstr>
      <vt:lpstr>Personnel (Continued)</vt:lpstr>
      <vt:lpstr>Computational Resources</vt:lpstr>
      <vt:lpstr>Compute Resources</vt:lpstr>
      <vt:lpstr>Computational Resources</vt:lpstr>
      <vt:lpstr>NewRiver</vt:lpstr>
      <vt:lpstr>NewRiver Nodes</vt:lpstr>
      <vt:lpstr>Storage Resources</vt:lpstr>
      <vt:lpstr>Storage Resources (continued)</vt:lpstr>
      <vt:lpstr>Visualization Resources</vt:lpstr>
      <vt:lpstr>Getting Started with ARC</vt:lpstr>
      <vt:lpstr>Resources</vt:lpstr>
      <vt:lpstr>Thank you</vt:lpstr>
      <vt:lpstr>Log In</vt:lpstr>
      <vt:lpstr>Browser-based Access</vt:lpstr>
      <vt:lpstr>ALLOCATION SYSTEM</vt:lpstr>
      <vt:lpstr>Allocations</vt:lpstr>
      <vt:lpstr>Allocation System: Goals</vt:lpstr>
      <vt:lpstr>Allocation Eligibility</vt:lpstr>
      <vt:lpstr>Allocation Application Process</vt:lpstr>
      <vt:lpstr>Allocation Tiers</vt:lpstr>
      <vt:lpstr>Allocation Management</vt:lpstr>
      <vt:lpstr>USER ENVIRONMENT</vt:lpstr>
      <vt:lpstr>Consistent Environment</vt:lpstr>
      <vt:lpstr>Modules</vt:lpstr>
      <vt:lpstr>Module commands</vt:lpstr>
      <vt:lpstr>Modules</vt:lpstr>
      <vt:lpstr>Hierarchical Module Structure</vt:lpstr>
      <vt:lpstr>JOB SUBMISSION &amp; MONITORING</vt:lpstr>
      <vt:lpstr>Cluster System Architecture</vt:lpstr>
      <vt:lpstr>Parallelism is the New Moore’s Law</vt:lpstr>
      <vt:lpstr>Essential Components of HPC</vt:lpstr>
      <vt:lpstr>Terminology</vt:lpstr>
      <vt:lpstr>Blade : Rack : System</vt:lpstr>
      <vt:lpstr>HPC Storage</vt:lpstr>
      <vt:lpstr>Shared vs. Distributed memory</vt:lpstr>
      <vt:lpstr>Multi-core systems</vt:lpstr>
      <vt:lpstr>Accelerator-based Systems</vt:lpstr>
      <vt:lpstr>Submitting a Job</vt:lpstr>
      <vt:lpstr>Job Monitoring</vt:lpstr>
      <vt:lpstr>Job Execution</vt:lpstr>
      <vt:lpstr>Examples: ARC Website</vt:lpstr>
      <vt:lpstr>A Step-by-Step Example</vt:lpstr>
      <vt:lpstr>Getting Started</vt:lpstr>
      <vt:lpstr>Example: Running MPI_Quad</vt:lpstr>
      <vt:lpstr>Compile the Code</vt:lpstr>
      <vt:lpstr>Prepare Submission Script</vt:lpstr>
      <vt:lpstr>Submission Script (Typical)</vt:lpstr>
      <vt:lpstr>Submission Script (Today)</vt:lpstr>
      <vt:lpstr>Submit the job</vt:lpstr>
      <vt:lpstr>Wait for job to complete</vt:lpstr>
      <vt:lpstr>What is Job Submission?</vt:lpstr>
      <vt:lpstr>Resources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ARC Systems</dc:title>
  <cp:lastModifiedBy>Settlage, Robert</cp:lastModifiedBy>
  <cp:revision>5</cp:revision>
  <dcterms:modified xsi:type="dcterms:W3CDTF">2017-04-05T14:27:01Z</dcterms:modified>
</cp:coreProperties>
</file>